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2.xml" ContentType="application/vnd.openxmlformats-officedocument.themeOverr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264" r:id="rId2"/>
    <p:sldId id="268" r:id="rId3"/>
    <p:sldId id="260" r:id="rId4"/>
    <p:sldId id="269" r:id="rId5"/>
    <p:sldId id="282" r:id="rId6"/>
    <p:sldId id="285" r:id="rId7"/>
    <p:sldId id="284" r:id="rId8"/>
    <p:sldId id="283" r:id="rId9"/>
    <p:sldId id="299" r:id="rId10"/>
    <p:sldId id="301" r:id="rId11"/>
    <p:sldId id="302" r:id="rId12"/>
    <p:sldId id="287" r:id="rId13"/>
    <p:sldId id="303" r:id="rId14"/>
    <p:sldId id="304" r:id="rId15"/>
    <p:sldId id="288" r:id="rId16"/>
    <p:sldId id="290" r:id="rId17"/>
    <p:sldId id="289" r:id="rId18"/>
    <p:sldId id="306" r:id="rId19"/>
    <p:sldId id="307" r:id="rId20"/>
    <p:sldId id="309" r:id="rId21"/>
    <p:sldId id="308" r:id="rId22"/>
    <p:sldId id="310" r:id="rId23"/>
    <p:sldId id="296" r:id="rId24"/>
    <p:sldId id="311" r:id="rId25"/>
    <p:sldId id="29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3"/>
    <a:srgbClr val="FF13FF"/>
    <a:srgbClr val="44FFFF"/>
    <a:srgbClr val="FFFF32"/>
    <a:srgbClr val="E41010"/>
    <a:srgbClr val="3AFF3A"/>
    <a:srgbClr val="262626"/>
    <a:srgbClr val="03A1A4"/>
    <a:srgbClr val="117071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31" autoAdjust="0"/>
    <p:restoredTop sz="94660"/>
  </p:normalViewPr>
  <p:slideViewPr>
    <p:cSldViewPr snapToGrid="0">
      <p:cViewPr varScale="1">
        <p:scale>
          <a:sx n="84" d="100"/>
          <a:sy n="84" d="100"/>
        </p:scale>
        <p:origin x="1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slide" Target="../slides/slide18.xml"/><Relationship Id="rId1" Type="http://schemas.openxmlformats.org/officeDocument/2006/relationships/slide" Target="../slides/slide17.xml"/><Relationship Id="rId6" Type="http://schemas.openxmlformats.org/officeDocument/2006/relationships/slide" Target="../slides/slide21.xml"/><Relationship Id="rId5" Type="http://schemas.openxmlformats.org/officeDocument/2006/relationships/slide" Target="../slides/slide20.xml"/><Relationship Id="rId4" Type="http://schemas.openxmlformats.org/officeDocument/2006/relationships/slide" Target="../slides/slide2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DE6AC8-0F8D-4908-8ACD-E717D4A03A86}" type="doc">
      <dgm:prSet loTypeId="urn:microsoft.com/office/officeart/2008/layout/Lin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B9E6769C-D7FF-45AD-9786-642566AF4796}">
      <dgm:prSet custT="1"/>
      <dgm:spPr/>
      <dgm:t>
        <a:bodyPr/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- </a:t>
          </a:r>
          <a:r>
            <a:rPr lang="en-IN" sz="16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focused entirely on traits of customer – gender, age, marital status, occupation, stable income, etc.</a:t>
          </a:r>
        </a:p>
      </dgm:t>
    </dgm:pt>
    <dgm:pt modelId="{9EEE5689-F218-4646-844B-DB43D1D4B92C}" type="parTrans" cxnId="{1C37B3D2-F747-4E1B-9C6F-12FFA4E7AC55}">
      <dgm:prSet/>
      <dgm:spPr/>
      <dgm:t>
        <a:bodyPr/>
        <a:lstStyle/>
        <a:p>
          <a:endParaRPr lang="en-IN"/>
        </a:p>
      </dgm:t>
    </dgm:pt>
    <dgm:pt modelId="{37A6E981-FD83-4D5E-A3D1-7F07FA07AC5E}" type="sibTrans" cxnId="{1C37B3D2-F747-4E1B-9C6F-12FFA4E7AC55}">
      <dgm:prSet/>
      <dgm:spPr/>
      <dgm:t>
        <a:bodyPr/>
        <a:lstStyle/>
        <a:p>
          <a:endParaRPr lang="en-IN"/>
        </a:p>
      </dgm:t>
    </dgm:pt>
    <dgm:pt modelId="{4F3658B0-E91A-44BC-BB69-0EC80B7214D4}" type="pres">
      <dgm:prSet presAssocID="{7FDE6AC8-0F8D-4908-8ACD-E717D4A03A86}" presName="vert0" presStyleCnt="0">
        <dgm:presLayoutVars>
          <dgm:dir/>
          <dgm:animOne val="branch"/>
          <dgm:animLvl val="lvl"/>
        </dgm:presLayoutVars>
      </dgm:prSet>
      <dgm:spPr/>
    </dgm:pt>
    <dgm:pt modelId="{4711F882-6EEE-4F68-8F1F-33572D513888}" type="pres">
      <dgm:prSet presAssocID="{B9E6769C-D7FF-45AD-9786-642566AF4796}" presName="thickLine" presStyleLbl="alignNode1" presStyleIdx="0" presStyleCnt="1"/>
      <dgm:spPr/>
    </dgm:pt>
    <dgm:pt modelId="{B90CED97-AC99-4761-8613-A5CDB8BE16DE}" type="pres">
      <dgm:prSet presAssocID="{B9E6769C-D7FF-45AD-9786-642566AF4796}" presName="horz1" presStyleCnt="0"/>
      <dgm:spPr/>
    </dgm:pt>
    <dgm:pt modelId="{E9CA5225-932A-41BE-B727-AEB4545CED1D}" type="pres">
      <dgm:prSet presAssocID="{B9E6769C-D7FF-45AD-9786-642566AF4796}" presName="tx1" presStyleLbl="revTx" presStyleIdx="0" presStyleCnt="1"/>
      <dgm:spPr/>
    </dgm:pt>
    <dgm:pt modelId="{00C44B25-D034-451E-99A2-0521D3E4B9B5}" type="pres">
      <dgm:prSet presAssocID="{B9E6769C-D7FF-45AD-9786-642566AF4796}" presName="vert1" presStyleCnt="0"/>
      <dgm:spPr/>
    </dgm:pt>
  </dgm:ptLst>
  <dgm:cxnLst>
    <dgm:cxn modelId="{AF003809-3192-4072-BA98-2FBE771A0A71}" type="presOf" srcId="{B9E6769C-D7FF-45AD-9786-642566AF4796}" destId="{E9CA5225-932A-41BE-B727-AEB4545CED1D}" srcOrd="0" destOrd="0" presId="urn:microsoft.com/office/officeart/2008/layout/LinedList"/>
    <dgm:cxn modelId="{FE5841AF-621B-4E0A-AE66-A5ACA759C7A3}" type="presOf" srcId="{7FDE6AC8-0F8D-4908-8ACD-E717D4A03A86}" destId="{4F3658B0-E91A-44BC-BB69-0EC80B7214D4}" srcOrd="0" destOrd="0" presId="urn:microsoft.com/office/officeart/2008/layout/LinedList"/>
    <dgm:cxn modelId="{1C37B3D2-F747-4E1B-9C6F-12FFA4E7AC55}" srcId="{7FDE6AC8-0F8D-4908-8ACD-E717D4A03A86}" destId="{B9E6769C-D7FF-45AD-9786-642566AF4796}" srcOrd="0" destOrd="0" parTransId="{9EEE5689-F218-4646-844B-DB43D1D4B92C}" sibTransId="{37A6E981-FD83-4D5E-A3D1-7F07FA07AC5E}"/>
    <dgm:cxn modelId="{B73E0DA7-C6C1-42B2-BC01-B06E54146874}" type="presParOf" srcId="{4F3658B0-E91A-44BC-BB69-0EC80B7214D4}" destId="{4711F882-6EEE-4F68-8F1F-33572D513888}" srcOrd="0" destOrd="0" presId="urn:microsoft.com/office/officeart/2008/layout/LinedList"/>
    <dgm:cxn modelId="{0277A0B2-74CB-4799-8939-0B526BF2E02B}" type="presParOf" srcId="{4F3658B0-E91A-44BC-BB69-0EC80B7214D4}" destId="{B90CED97-AC99-4761-8613-A5CDB8BE16DE}" srcOrd="1" destOrd="0" presId="urn:microsoft.com/office/officeart/2008/layout/LinedList"/>
    <dgm:cxn modelId="{048E9743-371D-4BEE-90B5-67DCE17349D8}" type="presParOf" srcId="{B90CED97-AC99-4761-8613-A5CDB8BE16DE}" destId="{E9CA5225-932A-41BE-B727-AEB4545CED1D}" srcOrd="0" destOrd="0" presId="urn:microsoft.com/office/officeart/2008/layout/LinedList"/>
    <dgm:cxn modelId="{0A80CE54-8D4E-4613-9343-92954D1B414B}" type="presParOf" srcId="{B90CED97-AC99-4761-8613-A5CDB8BE16DE}" destId="{00C44B25-D034-451E-99A2-0521D3E4B9B5}" srcOrd="1" destOrd="0" presId="urn:microsoft.com/office/officeart/2008/layout/LinedList"/>
  </dgm:cxnLst>
  <dgm:bg/>
  <dgm:whole>
    <a:ln w="1905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D6FB235-C51D-4A06-8239-9E50922665A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67925C7-62EC-4E95-A398-B7EF1D979FBC}">
      <dgm:prSet phldrT="[Text]"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  <a:buFont typeface="Symbol" panose="05050102010706020507" pitchFamily="18" charset="2"/>
            <a:buChar char=""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customers are in mid-age i.e. late twenties to early forties.</a:t>
          </a:r>
        </a:p>
      </dgm:t>
    </dgm:pt>
    <dgm:pt modelId="{D4A9A7B1-912B-4190-8E0B-A563C7DD3D50}" type="parTrans" cxnId="{CED592C3-5C7C-4182-B5D4-137B51BFEA2E}">
      <dgm:prSet/>
      <dgm:spPr/>
      <dgm:t>
        <a:bodyPr/>
        <a:lstStyle/>
        <a:p>
          <a:endParaRPr lang="en-IN"/>
        </a:p>
      </dgm:t>
    </dgm:pt>
    <dgm:pt modelId="{70CC2E53-CE2C-4E5D-A9E9-367E73381679}" type="sibTrans" cxnId="{CED592C3-5C7C-4182-B5D4-137B51BFEA2E}">
      <dgm:prSet/>
      <dgm:spPr/>
      <dgm:t>
        <a:bodyPr/>
        <a:lstStyle/>
        <a:p>
          <a:endParaRPr lang="en-IN"/>
        </a:p>
      </dgm:t>
    </dgm:pt>
    <dgm:pt modelId="{FFBE6A52-59DA-4CC0-881B-F90A8D3AA30F}">
      <dgm:prSet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are almost evenly distributed gender-wise(only, a negligible 2.5 units more male than female).</a:t>
          </a:r>
        </a:p>
      </dgm:t>
    </dgm:pt>
    <dgm:pt modelId="{A7890882-871D-4ECE-B157-7BCC6165773A}" type="parTrans" cxnId="{F04C025F-E102-4B5A-AE2E-C9969E9C5381}">
      <dgm:prSet/>
      <dgm:spPr/>
      <dgm:t>
        <a:bodyPr/>
        <a:lstStyle/>
        <a:p>
          <a:endParaRPr lang="en-IN"/>
        </a:p>
      </dgm:t>
    </dgm:pt>
    <dgm:pt modelId="{2BC85364-9E92-4C78-8A7D-FD17B0BDA18E}" type="sibTrans" cxnId="{F04C025F-E102-4B5A-AE2E-C9969E9C5381}">
      <dgm:prSet/>
      <dgm:spPr/>
      <dgm:t>
        <a:bodyPr/>
        <a:lstStyle/>
        <a:p>
          <a:endParaRPr lang="en-IN"/>
        </a:p>
      </dgm:t>
    </dgm:pt>
    <dgm:pt modelId="{8CC7953C-0B73-47D0-A73F-1CC4658EEBA5}">
      <dgm:prSet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annual income significantly high (mostly above 70k).</a:t>
          </a:r>
        </a:p>
      </dgm:t>
    </dgm:pt>
    <dgm:pt modelId="{20DE6A1F-D100-4450-BF8A-89585493F325}" type="parTrans" cxnId="{24C339FB-D10C-4D40-A7E4-3852F3AAA074}">
      <dgm:prSet/>
      <dgm:spPr/>
      <dgm:t>
        <a:bodyPr/>
        <a:lstStyle/>
        <a:p>
          <a:endParaRPr lang="en-IN"/>
        </a:p>
      </dgm:t>
    </dgm:pt>
    <dgm:pt modelId="{CA5B782E-B8AB-4910-AC5A-65C7CD8CBE16}" type="sibTrans" cxnId="{24C339FB-D10C-4D40-A7E4-3852F3AAA074}">
      <dgm:prSet/>
      <dgm:spPr/>
      <dgm:t>
        <a:bodyPr/>
        <a:lstStyle/>
        <a:p>
          <a:endParaRPr lang="en-IN"/>
        </a:p>
      </dgm:t>
    </dgm:pt>
    <dgm:pt modelId="{F45A94BA-6741-4D05-8AFB-788AF6A46231}">
      <dgm:prSet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spending scores distinctly high (above 60). </a:t>
          </a:r>
        </a:p>
      </dgm:t>
    </dgm:pt>
    <dgm:pt modelId="{A010A0C9-9929-4BE8-86A9-2782CEB0CA69}" type="parTrans" cxnId="{61EF8043-24DC-432B-BDBC-2C522AB8C380}">
      <dgm:prSet/>
      <dgm:spPr/>
      <dgm:t>
        <a:bodyPr/>
        <a:lstStyle/>
        <a:p>
          <a:endParaRPr lang="en-IN"/>
        </a:p>
      </dgm:t>
    </dgm:pt>
    <dgm:pt modelId="{9C5E72D6-306E-450B-B565-61F88B2F878E}" type="sibTrans" cxnId="{61EF8043-24DC-432B-BDBC-2C522AB8C380}">
      <dgm:prSet/>
      <dgm:spPr/>
      <dgm:t>
        <a:bodyPr/>
        <a:lstStyle/>
        <a:p>
          <a:endParaRPr lang="en-IN"/>
        </a:p>
      </dgm:t>
    </dgm:pt>
    <dgm:pt modelId="{D437D2D0-8C4C-4E13-9196-AC7FC23BBC81}">
      <dgm:prSet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These are the prime customers of the mall that bring in most of the revenue.</a:t>
          </a:r>
        </a:p>
      </dgm:t>
    </dgm:pt>
    <dgm:pt modelId="{7578ED66-2EDA-4270-8C33-831EEC64911D}" type="parTrans" cxnId="{695FC3CA-727C-410C-91A8-EB76DF7DD3E3}">
      <dgm:prSet/>
      <dgm:spPr/>
      <dgm:t>
        <a:bodyPr/>
        <a:lstStyle/>
        <a:p>
          <a:endParaRPr lang="en-IN"/>
        </a:p>
      </dgm:t>
    </dgm:pt>
    <dgm:pt modelId="{5DBDF25C-4B71-4541-A12B-F63B5CA08F0F}" type="sibTrans" cxnId="{695FC3CA-727C-410C-91A8-EB76DF7DD3E3}">
      <dgm:prSet/>
      <dgm:spPr/>
      <dgm:t>
        <a:bodyPr/>
        <a:lstStyle/>
        <a:p>
          <a:endParaRPr lang="en-IN"/>
        </a:p>
      </dgm:t>
    </dgm:pt>
    <dgm:pt modelId="{B9338DA2-6DF8-4CCA-9A30-0AE0A1B3DCC1}" type="pres">
      <dgm:prSet presAssocID="{3D6FB235-C51D-4A06-8239-9E50922665A9}" presName="vert0" presStyleCnt="0">
        <dgm:presLayoutVars>
          <dgm:dir/>
          <dgm:animOne val="branch"/>
          <dgm:animLvl val="lvl"/>
        </dgm:presLayoutVars>
      </dgm:prSet>
      <dgm:spPr/>
    </dgm:pt>
    <dgm:pt modelId="{7C5C095C-AD9D-44F8-A897-DF6F9CED3D84}" type="pres">
      <dgm:prSet presAssocID="{467925C7-62EC-4E95-A398-B7EF1D979FBC}" presName="thickLine" presStyleLbl="alignNode1" presStyleIdx="0" presStyleCnt="5"/>
      <dgm:spPr>
        <a:xfrm>
          <a:off x="0" y="571"/>
          <a:ext cx="5728318" cy="0"/>
        </a:xfrm>
        <a:prstGeom prst="line">
          <a:avLst/>
        </a:prstGeom>
      </dgm:spPr>
    </dgm:pt>
    <dgm:pt modelId="{1DC052B6-41FC-4528-967F-E262557D06E9}" type="pres">
      <dgm:prSet presAssocID="{467925C7-62EC-4E95-A398-B7EF1D979FBC}" presName="horz1" presStyleCnt="0"/>
      <dgm:spPr/>
    </dgm:pt>
    <dgm:pt modelId="{ED2E03FC-DC48-4BB0-BD15-A29FDF71261F}" type="pres">
      <dgm:prSet presAssocID="{467925C7-62EC-4E95-A398-B7EF1D979FBC}" presName="tx1" presStyleLbl="revTx" presStyleIdx="0" presStyleCnt="5"/>
      <dgm:spPr/>
    </dgm:pt>
    <dgm:pt modelId="{F6237D64-99CC-4EF1-B9DC-3F1D829135E8}" type="pres">
      <dgm:prSet presAssocID="{467925C7-62EC-4E95-A398-B7EF1D979FBC}" presName="vert1" presStyleCnt="0"/>
      <dgm:spPr/>
    </dgm:pt>
    <dgm:pt modelId="{38CD83F8-B6F3-455E-8411-E8F120957F79}" type="pres">
      <dgm:prSet presAssocID="{FFBE6A52-59DA-4CC0-881B-F90A8D3AA30F}" presName="thickLine" presStyleLbl="alignNode1" presStyleIdx="1" presStyleCnt="5"/>
      <dgm:spPr/>
    </dgm:pt>
    <dgm:pt modelId="{47EAB254-580A-4126-AAB7-188DF1A73459}" type="pres">
      <dgm:prSet presAssocID="{FFBE6A52-59DA-4CC0-881B-F90A8D3AA30F}" presName="horz1" presStyleCnt="0"/>
      <dgm:spPr/>
    </dgm:pt>
    <dgm:pt modelId="{A352F32C-83CC-415F-950F-BBC0AD23EEC2}" type="pres">
      <dgm:prSet presAssocID="{FFBE6A52-59DA-4CC0-881B-F90A8D3AA30F}" presName="tx1" presStyleLbl="revTx" presStyleIdx="1" presStyleCnt="5"/>
      <dgm:spPr/>
    </dgm:pt>
    <dgm:pt modelId="{951C72A2-E540-416E-89D1-0A34FF05D381}" type="pres">
      <dgm:prSet presAssocID="{FFBE6A52-59DA-4CC0-881B-F90A8D3AA30F}" presName="vert1" presStyleCnt="0"/>
      <dgm:spPr/>
    </dgm:pt>
    <dgm:pt modelId="{A01FC31E-33FF-415E-876B-A4AAAA37A98F}" type="pres">
      <dgm:prSet presAssocID="{8CC7953C-0B73-47D0-A73F-1CC4658EEBA5}" presName="thickLine" presStyleLbl="alignNode1" presStyleIdx="2" presStyleCnt="5"/>
      <dgm:spPr/>
    </dgm:pt>
    <dgm:pt modelId="{D31971D1-BD89-4A8C-B720-3008CFA2DB95}" type="pres">
      <dgm:prSet presAssocID="{8CC7953C-0B73-47D0-A73F-1CC4658EEBA5}" presName="horz1" presStyleCnt="0"/>
      <dgm:spPr/>
    </dgm:pt>
    <dgm:pt modelId="{C8CA7B2B-6739-46AA-885F-164085C8E997}" type="pres">
      <dgm:prSet presAssocID="{8CC7953C-0B73-47D0-A73F-1CC4658EEBA5}" presName="tx1" presStyleLbl="revTx" presStyleIdx="2" presStyleCnt="5"/>
      <dgm:spPr/>
    </dgm:pt>
    <dgm:pt modelId="{795F1772-A348-4AEF-B7E2-0F5564298D41}" type="pres">
      <dgm:prSet presAssocID="{8CC7953C-0B73-47D0-A73F-1CC4658EEBA5}" presName="vert1" presStyleCnt="0"/>
      <dgm:spPr/>
    </dgm:pt>
    <dgm:pt modelId="{7DBD3AEC-786A-46E7-91D3-7BAEAF055E9A}" type="pres">
      <dgm:prSet presAssocID="{F45A94BA-6741-4D05-8AFB-788AF6A46231}" presName="thickLine" presStyleLbl="alignNode1" presStyleIdx="3" presStyleCnt="5"/>
      <dgm:spPr/>
    </dgm:pt>
    <dgm:pt modelId="{8B803F15-F8C1-47FA-8A47-253FF303789A}" type="pres">
      <dgm:prSet presAssocID="{F45A94BA-6741-4D05-8AFB-788AF6A46231}" presName="horz1" presStyleCnt="0"/>
      <dgm:spPr/>
    </dgm:pt>
    <dgm:pt modelId="{71624EBB-3AAF-40D5-A61F-899BA05CD639}" type="pres">
      <dgm:prSet presAssocID="{F45A94BA-6741-4D05-8AFB-788AF6A46231}" presName="tx1" presStyleLbl="revTx" presStyleIdx="3" presStyleCnt="5"/>
      <dgm:spPr/>
    </dgm:pt>
    <dgm:pt modelId="{A3F43A38-D54A-46A7-9751-0C64BD1A872F}" type="pres">
      <dgm:prSet presAssocID="{F45A94BA-6741-4D05-8AFB-788AF6A46231}" presName="vert1" presStyleCnt="0"/>
      <dgm:spPr/>
    </dgm:pt>
    <dgm:pt modelId="{F14DB1F5-AEA8-48F6-BCE1-609E4746589F}" type="pres">
      <dgm:prSet presAssocID="{D437D2D0-8C4C-4E13-9196-AC7FC23BBC81}" presName="thickLine" presStyleLbl="alignNode1" presStyleIdx="4" presStyleCnt="5"/>
      <dgm:spPr/>
    </dgm:pt>
    <dgm:pt modelId="{0886D180-FC07-4740-83F8-C5F4943ECD37}" type="pres">
      <dgm:prSet presAssocID="{D437D2D0-8C4C-4E13-9196-AC7FC23BBC81}" presName="horz1" presStyleCnt="0"/>
      <dgm:spPr/>
    </dgm:pt>
    <dgm:pt modelId="{F1FCDB17-E474-4D7A-B2B1-06D0CD151C83}" type="pres">
      <dgm:prSet presAssocID="{D437D2D0-8C4C-4E13-9196-AC7FC23BBC81}" presName="tx1" presStyleLbl="revTx" presStyleIdx="4" presStyleCnt="5"/>
      <dgm:spPr/>
    </dgm:pt>
    <dgm:pt modelId="{111155DF-5870-4E5F-8572-A3C038B96415}" type="pres">
      <dgm:prSet presAssocID="{D437D2D0-8C4C-4E13-9196-AC7FC23BBC81}" presName="vert1" presStyleCnt="0"/>
      <dgm:spPr/>
    </dgm:pt>
  </dgm:ptLst>
  <dgm:cxnLst>
    <dgm:cxn modelId="{76515501-7DD4-4F63-BEE7-92A51F9C107E}" type="presOf" srcId="{D437D2D0-8C4C-4E13-9196-AC7FC23BBC81}" destId="{F1FCDB17-E474-4D7A-B2B1-06D0CD151C83}" srcOrd="0" destOrd="0" presId="urn:microsoft.com/office/officeart/2008/layout/LinedList"/>
    <dgm:cxn modelId="{F04C025F-E102-4B5A-AE2E-C9969E9C5381}" srcId="{3D6FB235-C51D-4A06-8239-9E50922665A9}" destId="{FFBE6A52-59DA-4CC0-881B-F90A8D3AA30F}" srcOrd="1" destOrd="0" parTransId="{A7890882-871D-4ECE-B157-7BCC6165773A}" sibTransId="{2BC85364-9E92-4C78-8A7D-FD17B0BDA18E}"/>
    <dgm:cxn modelId="{61EF8043-24DC-432B-BDBC-2C522AB8C380}" srcId="{3D6FB235-C51D-4A06-8239-9E50922665A9}" destId="{F45A94BA-6741-4D05-8AFB-788AF6A46231}" srcOrd="3" destOrd="0" parTransId="{A010A0C9-9929-4BE8-86A9-2782CEB0CA69}" sibTransId="{9C5E72D6-306E-450B-B565-61F88B2F878E}"/>
    <dgm:cxn modelId="{E5F95E73-07E0-458B-909E-F54FBA007CA4}" type="presOf" srcId="{467925C7-62EC-4E95-A398-B7EF1D979FBC}" destId="{ED2E03FC-DC48-4BB0-BD15-A29FDF71261F}" srcOrd="0" destOrd="0" presId="urn:microsoft.com/office/officeart/2008/layout/LinedList"/>
    <dgm:cxn modelId="{8E4F388C-246C-4B6A-B601-E057016E300D}" type="presOf" srcId="{FFBE6A52-59DA-4CC0-881B-F90A8D3AA30F}" destId="{A352F32C-83CC-415F-950F-BBC0AD23EEC2}" srcOrd="0" destOrd="0" presId="urn:microsoft.com/office/officeart/2008/layout/LinedList"/>
    <dgm:cxn modelId="{3114C990-2037-449D-B634-F1E8AF3DDD29}" type="presOf" srcId="{8CC7953C-0B73-47D0-A73F-1CC4658EEBA5}" destId="{C8CA7B2B-6739-46AA-885F-164085C8E997}" srcOrd="0" destOrd="0" presId="urn:microsoft.com/office/officeart/2008/layout/LinedList"/>
    <dgm:cxn modelId="{CED592C3-5C7C-4182-B5D4-137B51BFEA2E}" srcId="{3D6FB235-C51D-4A06-8239-9E50922665A9}" destId="{467925C7-62EC-4E95-A398-B7EF1D979FBC}" srcOrd="0" destOrd="0" parTransId="{D4A9A7B1-912B-4190-8E0B-A563C7DD3D50}" sibTransId="{70CC2E53-CE2C-4E5D-A9E9-367E73381679}"/>
    <dgm:cxn modelId="{695FC3CA-727C-410C-91A8-EB76DF7DD3E3}" srcId="{3D6FB235-C51D-4A06-8239-9E50922665A9}" destId="{D437D2D0-8C4C-4E13-9196-AC7FC23BBC81}" srcOrd="4" destOrd="0" parTransId="{7578ED66-2EDA-4270-8C33-831EEC64911D}" sibTransId="{5DBDF25C-4B71-4541-A12B-F63B5CA08F0F}"/>
    <dgm:cxn modelId="{5D9D0BE9-98C8-428C-9A17-19DBC1FABB5D}" type="presOf" srcId="{3D6FB235-C51D-4A06-8239-9E50922665A9}" destId="{B9338DA2-6DF8-4CCA-9A30-0AE0A1B3DCC1}" srcOrd="0" destOrd="0" presId="urn:microsoft.com/office/officeart/2008/layout/LinedList"/>
    <dgm:cxn modelId="{24C339FB-D10C-4D40-A7E4-3852F3AAA074}" srcId="{3D6FB235-C51D-4A06-8239-9E50922665A9}" destId="{8CC7953C-0B73-47D0-A73F-1CC4658EEBA5}" srcOrd="2" destOrd="0" parTransId="{20DE6A1F-D100-4450-BF8A-89585493F325}" sibTransId="{CA5B782E-B8AB-4910-AC5A-65C7CD8CBE16}"/>
    <dgm:cxn modelId="{D57625FD-1BDD-4D0E-B4C7-55ABA4C48E4C}" type="presOf" srcId="{F45A94BA-6741-4D05-8AFB-788AF6A46231}" destId="{71624EBB-3AAF-40D5-A61F-899BA05CD639}" srcOrd="0" destOrd="0" presId="urn:microsoft.com/office/officeart/2008/layout/LinedList"/>
    <dgm:cxn modelId="{0712E8C6-0870-4ED4-A089-E421DBB38BCB}" type="presParOf" srcId="{B9338DA2-6DF8-4CCA-9A30-0AE0A1B3DCC1}" destId="{7C5C095C-AD9D-44F8-A897-DF6F9CED3D84}" srcOrd="0" destOrd="0" presId="urn:microsoft.com/office/officeart/2008/layout/LinedList"/>
    <dgm:cxn modelId="{8953FBCB-A3DB-4E26-8056-346749B97567}" type="presParOf" srcId="{B9338DA2-6DF8-4CCA-9A30-0AE0A1B3DCC1}" destId="{1DC052B6-41FC-4528-967F-E262557D06E9}" srcOrd="1" destOrd="0" presId="urn:microsoft.com/office/officeart/2008/layout/LinedList"/>
    <dgm:cxn modelId="{38716FAC-3774-4047-B3FA-214FE9721F90}" type="presParOf" srcId="{1DC052B6-41FC-4528-967F-E262557D06E9}" destId="{ED2E03FC-DC48-4BB0-BD15-A29FDF71261F}" srcOrd="0" destOrd="0" presId="urn:microsoft.com/office/officeart/2008/layout/LinedList"/>
    <dgm:cxn modelId="{C1E4AB0F-2310-4CF3-8DC3-247E7539CBFC}" type="presParOf" srcId="{1DC052B6-41FC-4528-967F-E262557D06E9}" destId="{F6237D64-99CC-4EF1-B9DC-3F1D829135E8}" srcOrd="1" destOrd="0" presId="urn:microsoft.com/office/officeart/2008/layout/LinedList"/>
    <dgm:cxn modelId="{F5E8499D-F6C9-40F3-80BB-8801A6614212}" type="presParOf" srcId="{B9338DA2-6DF8-4CCA-9A30-0AE0A1B3DCC1}" destId="{38CD83F8-B6F3-455E-8411-E8F120957F79}" srcOrd="2" destOrd="0" presId="urn:microsoft.com/office/officeart/2008/layout/LinedList"/>
    <dgm:cxn modelId="{D48FCD75-7A0F-4AEB-B0B4-F7C53DD9FE44}" type="presParOf" srcId="{B9338DA2-6DF8-4CCA-9A30-0AE0A1B3DCC1}" destId="{47EAB254-580A-4126-AAB7-188DF1A73459}" srcOrd="3" destOrd="0" presId="urn:microsoft.com/office/officeart/2008/layout/LinedList"/>
    <dgm:cxn modelId="{5C882699-A64B-48C3-B267-67F5BA62A52B}" type="presParOf" srcId="{47EAB254-580A-4126-AAB7-188DF1A73459}" destId="{A352F32C-83CC-415F-950F-BBC0AD23EEC2}" srcOrd="0" destOrd="0" presId="urn:microsoft.com/office/officeart/2008/layout/LinedList"/>
    <dgm:cxn modelId="{4EB86960-B2E5-4C7B-8FD4-33A06BC7E5F7}" type="presParOf" srcId="{47EAB254-580A-4126-AAB7-188DF1A73459}" destId="{951C72A2-E540-416E-89D1-0A34FF05D381}" srcOrd="1" destOrd="0" presId="urn:microsoft.com/office/officeart/2008/layout/LinedList"/>
    <dgm:cxn modelId="{AFB1CCDC-70FE-4BCD-893E-2EE241E22D57}" type="presParOf" srcId="{B9338DA2-6DF8-4CCA-9A30-0AE0A1B3DCC1}" destId="{A01FC31E-33FF-415E-876B-A4AAAA37A98F}" srcOrd="4" destOrd="0" presId="urn:microsoft.com/office/officeart/2008/layout/LinedList"/>
    <dgm:cxn modelId="{570CD7F0-510A-46BC-9FE8-7E42421007EA}" type="presParOf" srcId="{B9338DA2-6DF8-4CCA-9A30-0AE0A1B3DCC1}" destId="{D31971D1-BD89-4A8C-B720-3008CFA2DB95}" srcOrd="5" destOrd="0" presId="urn:microsoft.com/office/officeart/2008/layout/LinedList"/>
    <dgm:cxn modelId="{DE776B92-E18F-43E3-8EE4-4791BDBD2149}" type="presParOf" srcId="{D31971D1-BD89-4A8C-B720-3008CFA2DB95}" destId="{C8CA7B2B-6739-46AA-885F-164085C8E997}" srcOrd="0" destOrd="0" presId="urn:microsoft.com/office/officeart/2008/layout/LinedList"/>
    <dgm:cxn modelId="{23BB7D14-F9FF-4DD6-BFA0-91B6846F8FA4}" type="presParOf" srcId="{D31971D1-BD89-4A8C-B720-3008CFA2DB95}" destId="{795F1772-A348-4AEF-B7E2-0F5564298D41}" srcOrd="1" destOrd="0" presId="urn:microsoft.com/office/officeart/2008/layout/LinedList"/>
    <dgm:cxn modelId="{479B32B2-B6CF-406E-9510-85E38F554216}" type="presParOf" srcId="{B9338DA2-6DF8-4CCA-9A30-0AE0A1B3DCC1}" destId="{7DBD3AEC-786A-46E7-91D3-7BAEAF055E9A}" srcOrd="6" destOrd="0" presId="urn:microsoft.com/office/officeart/2008/layout/LinedList"/>
    <dgm:cxn modelId="{E3BDC097-1CB7-4C57-ADD1-2F0A6D156AC6}" type="presParOf" srcId="{B9338DA2-6DF8-4CCA-9A30-0AE0A1B3DCC1}" destId="{8B803F15-F8C1-47FA-8A47-253FF303789A}" srcOrd="7" destOrd="0" presId="urn:microsoft.com/office/officeart/2008/layout/LinedList"/>
    <dgm:cxn modelId="{C41BF017-84E9-4DE3-9A7E-C48F025357DA}" type="presParOf" srcId="{8B803F15-F8C1-47FA-8A47-253FF303789A}" destId="{71624EBB-3AAF-40D5-A61F-899BA05CD639}" srcOrd="0" destOrd="0" presId="urn:microsoft.com/office/officeart/2008/layout/LinedList"/>
    <dgm:cxn modelId="{724535AF-02FB-4919-ABF3-50105C432E76}" type="presParOf" srcId="{8B803F15-F8C1-47FA-8A47-253FF303789A}" destId="{A3F43A38-D54A-46A7-9751-0C64BD1A872F}" srcOrd="1" destOrd="0" presId="urn:microsoft.com/office/officeart/2008/layout/LinedList"/>
    <dgm:cxn modelId="{A7B6E6A8-BF9A-4A38-8861-D5DD56079DBB}" type="presParOf" srcId="{B9338DA2-6DF8-4CCA-9A30-0AE0A1B3DCC1}" destId="{F14DB1F5-AEA8-48F6-BCE1-609E4746589F}" srcOrd="8" destOrd="0" presId="urn:microsoft.com/office/officeart/2008/layout/LinedList"/>
    <dgm:cxn modelId="{68454047-D51A-423C-B755-A849E1DC26BD}" type="presParOf" srcId="{B9338DA2-6DF8-4CCA-9A30-0AE0A1B3DCC1}" destId="{0886D180-FC07-4740-83F8-C5F4943ECD37}" srcOrd="9" destOrd="0" presId="urn:microsoft.com/office/officeart/2008/layout/LinedList"/>
    <dgm:cxn modelId="{09C9EBC0-1965-4B6C-A5A5-8E432C8F2E07}" type="presParOf" srcId="{0886D180-FC07-4740-83F8-C5F4943ECD37}" destId="{F1FCDB17-E474-4D7A-B2B1-06D0CD151C83}" srcOrd="0" destOrd="0" presId="urn:microsoft.com/office/officeart/2008/layout/LinedList"/>
    <dgm:cxn modelId="{F38C7776-5B71-4942-AB9B-6C79EC7AB51E}" type="presParOf" srcId="{0886D180-FC07-4740-83F8-C5F4943ECD37}" destId="{111155DF-5870-4E5F-8572-A3C038B9641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D6FB235-C51D-4A06-8239-9E50922665A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67925C7-62EC-4E95-A398-B7EF1D979FBC}">
      <dgm:prSet phldrT="[Text]"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  <a:buFont typeface="Symbol" panose="05050102010706020507" pitchFamily="18" charset="2"/>
            <a:buChar char=""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customers belong to diverse age, though, a notable high can be noted in the region of mid-thirties.</a:t>
          </a:r>
        </a:p>
      </dgm:t>
    </dgm:pt>
    <dgm:pt modelId="{D4A9A7B1-912B-4190-8E0B-A563C7DD3D50}" type="parTrans" cxnId="{CED592C3-5C7C-4182-B5D4-137B51BFEA2E}">
      <dgm:prSet/>
      <dgm:spPr/>
      <dgm:t>
        <a:bodyPr/>
        <a:lstStyle/>
        <a:p>
          <a:endParaRPr lang="en-IN"/>
        </a:p>
      </dgm:t>
    </dgm:pt>
    <dgm:pt modelId="{70CC2E53-CE2C-4E5D-A9E9-367E73381679}" type="sibTrans" cxnId="{CED592C3-5C7C-4182-B5D4-137B51BFEA2E}">
      <dgm:prSet/>
      <dgm:spPr/>
      <dgm:t>
        <a:bodyPr/>
        <a:lstStyle/>
        <a:p>
          <a:endParaRPr lang="en-IN"/>
        </a:p>
      </dgm:t>
    </dgm:pt>
    <dgm:pt modelId="{DB8AA7B3-AD25-4681-B0CC-B84A86AF9AD2}">
      <dgm:prSet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more females than male customers (about 5 units).</a:t>
          </a:r>
        </a:p>
      </dgm:t>
    </dgm:pt>
    <dgm:pt modelId="{FD3D0397-74C6-4575-8F28-1059FCA74947}" type="parTrans" cxnId="{66673DD7-D9C8-4630-9C05-2242F441F288}">
      <dgm:prSet/>
      <dgm:spPr/>
      <dgm:t>
        <a:bodyPr/>
        <a:lstStyle/>
        <a:p>
          <a:endParaRPr lang="en-IN"/>
        </a:p>
      </dgm:t>
    </dgm:pt>
    <dgm:pt modelId="{0D04E847-DE03-4DAE-8273-51492ADE9285}" type="sibTrans" cxnId="{66673DD7-D9C8-4630-9C05-2242F441F288}">
      <dgm:prSet/>
      <dgm:spPr/>
      <dgm:t>
        <a:bodyPr/>
        <a:lstStyle/>
        <a:p>
          <a:endParaRPr lang="en-IN"/>
        </a:p>
      </dgm:t>
    </dgm:pt>
    <dgm:pt modelId="{46F318B4-53DE-4CAD-AF49-31650B31F889}">
      <dgm:prSet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customers have low annual income (below 40k)</a:t>
          </a:r>
        </a:p>
      </dgm:t>
    </dgm:pt>
    <dgm:pt modelId="{CC635CCD-B0B5-4EA7-A62C-D22FFE661BF2}" type="parTrans" cxnId="{8A63C371-4B21-4E85-93B3-7F75961F8291}">
      <dgm:prSet/>
      <dgm:spPr/>
      <dgm:t>
        <a:bodyPr/>
        <a:lstStyle/>
        <a:p>
          <a:endParaRPr lang="en-IN"/>
        </a:p>
      </dgm:t>
    </dgm:pt>
    <dgm:pt modelId="{C2CA064A-0598-48A0-9574-2F93076C1284}" type="sibTrans" cxnId="{8A63C371-4B21-4E85-93B3-7F75961F8291}">
      <dgm:prSet/>
      <dgm:spPr/>
      <dgm:t>
        <a:bodyPr/>
        <a:lstStyle/>
        <a:p>
          <a:endParaRPr lang="en-IN"/>
        </a:p>
      </dgm:t>
    </dgm:pt>
    <dgm:pt modelId="{9A75AA8C-54A4-4D85-8CDC-3F13A4F7D51F}">
      <dgm:prSet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spending scores are also low spending score (below 40).</a:t>
          </a:r>
        </a:p>
      </dgm:t>
    </dgm:pt>
    <dgm:pt modelId="{3662502D-B517-47FD-9EBE-79557349A1C7}" type="parTrans" cxnId="{DD788C22-0BDA-41B4-B5BE-DCC8B3A585A4}">
      <dgm:prSet/>
      <dgm:spPr/>
      <dgm:t>
        <a:bodyPr/>
        <a:lstStyle/>
        <a:p>
          <a:endParaRPr lang="en-IN"/>
        </a:p>
      </dgm:t>
    </dgm:pt>
    <dgm:pt modelId="{B87382E7-9E66-4AE6-9350-F998143E4C52}" type="sibTrans" cxnId="{DD788C22-0BDA-41B4-B5BE-DCC8B3A585A4}">
      <dgm:prSet/>
      <dgm:spPr/>
      <dgm:t>
        <a:bodyPr/>
        <a:lstStyle/>
        <a:p>
          <a:endParaRPr lang="en-IN"/>
        </a:p>
      </dgm:t>
    </dgm:pt>
    <dgm:pt modelId="{B78947EF-7385-455D-8F64-E48A3ADD2FD4}">
      <dgm:prSet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Hence, these are the customers with low - budget and methodical purchasing behaviour.</a:t>
          </a:r>
        </a:p>
      </dgm:t>
    </dgm:pt>
    <dgm:pt modelId="{5EB2F763-87C1-4D21-A695-71A26190AB8B}" type="parTrans" cxnId="{843EC384-2607-4F37-9028-09B444D1BA3F}">
      <dgm:prSet/>
      <dgm:spPr/>
      <dgm:t>
        <a:bodyPr/>
        <a:lstStyle/>
        <a:p>
          <a:endParaRPr lang="en-IN"/>
        </a:p>
      </dgm:t>
    </dgm:pt>
    <dgm:pt modelId="{06F18ACB-A5AD-4601-9E60-60C69FBD028A}" type="sibTrans" cxnId="{843EC384-2607-4F37-9028-09B444D1BA3F}">
      <dgm:prSet/>
      <dgm:spPr/>
      <dgm:t>
        <a:bodyPr/>
        <a:lstStyle/>
        <a:p>
          <a:endParaRPr lang="en-IN"/>
        </a:p>
      </dgm:t>
    </dgm:pt>
    <dgm:pt modelId="{B9338DA2-6DF8-4CCA-9A30-0AE0A1B3DCC1}" type="pres">
      <dgm:prSet presAssocID="{3D6FB235-C51D-4A06-8239-9E50922665A9}" presName="vert0" presStyleCnt="0">
        <dgm:presLayoutVars>
          <dgm:dir/>
          <dgm:animOne val="branch"/>
          <dgm:animLvl val="lvl"/>
        </dgm:presLayoutVars>
      </dgm:prSet>
      <dgm:spPr/>
    </dgm:pt>
    <dgm:pt modelId="{7C5C095C-AD9D-44F8-A897-DF6F9CED3D84}" type="pres">
      <dgm:prSet presAssocID="{467925C7-62EC-4E95-A398-B7EF1D979FBC}" presName="thickLine" presStyleLbl="alignNode1" presStyleIdx="0" presStyleCnt="5"/>
      <dgm:spPr>
        <a:xfrm>
          <a:off x="0" y="571"/>
          <a:ext cx="5728318" cy="0"/>
        </a:xfrm>
        <a:prstGeom prst="line">
          <a:avLst/>
        </a:prstGeom>
      </dgm:spPr>
    </dgm:pt>
    <dgm:pt modelId="{1DC052B6-41FC-4528-967F-E262557D06E9}" type="pres">
      <dgm:prSet presAssocID="{467925C7-62EC-4E95-A398-B7EF1D979FBC}" presName="horz1" presStyleCnt="0"/>
      <dgm:spPr/>
    </dgm:pt>
    <dgm:pt modelId="{ED2E03FC-DC48-4BB0-BD15-A29FDF71261F}" type="pres">
      <dgm:prSet presAssocID="{467925C7-62EC-4E95-A398-B7EF1D979FBC}" presName="tx1" presStyleLbl="revTx" presStyleIdx="0" presStyleCnt="5"/>
      <dgm:spPr/>
    </dgm:pt>
    <dgm:pt modelId="{F6237D64-99CC-4EF1-B9DC-3F1D829135E8}" type="pres">
      <dgm:prSet presAssocID="{467925C7-62EC-4E95-A398-B7EF1D979FBC}" presName="vert1" presStyleCnt="0"/>
      <dgm:spPr/>
    </dgm:pt>
    <dgm:pt modelId="{A0B648EC-1FFF-492E-902F-FBCEB740BE9B}" type="pres">
      <dgm:prSet presAssocID="{DB8AA7B3-AD25-4681-B0CC-B84A86AF9AD2}" presName="thickLine" presStyleLbl="alignNode1" presStyleIdx="1" presStyleCnt="5"/>
      <dgm:spPr/>
    </dgm:pt>
    <dgm:pt modelId="{CB28A951-B286-4947-9E00-FE2E5F2C61DC}" type="pres">
      <dgm:prSet presAssocID="{DB8AA7B3-AD25-4681-B0CC-B84A86AF9AD2}" presName="horz1" presStyleCnt="0"/>
      <dgm:spPr/>
    </dgm:pt>
    <dgm:pt modelId="{B54B9639-3246-4A73-85B6-331AE5186CA7}" type="pres">
      <dgm:prSet presAssocID="{DB8AA7B3-AD25-4681-B0CC-B84A86AF9AD2}" presName="tx1" presStyleLbl="revTx" presStyleIdx="1" presStyleCnt="5"/>
      <dgm:spPr/>
    </dgm:pt>
    <dgm:pt modelId="{5877D632-B303-43EE-9678-93FB713D426A}" type="pres">
      <dgm:prSet presAssocID="{DB8AA7B3-AD25-4681-B0CC-B84A86AF9AD2}" presName="vert1" presStyleCnt="0"/>
      <dgm:spPr/>
    </dgm:pt>
    <dgm:pt modelId="{6165C866-3E2C-4016-B857-8858FB165E40}" type="pres">
      <dgm:prSet presAssocID="{46F318B4-53DE-4CAD-AF49-31650B31F889}" presName="thickLine" presStyleLbl="alignNode1" presStyleIdx="2" presStyleCnt="5"/>
      <dgm:spPr/>
    </dgm:pt>
    <dgm:pt modelId="{9AF6F888-E235-49CA-8517-48A7365711A9}" type="pres">
      <dgm:prSet presAssocID="{46F318B4-53DE-4CAD-AF49-31650B31F889}" presName="horz1" presStyleCnt="0"/>
      <dgm:spPr/>
    </dgm:pt>
    <dgm:pt modelId="{BF0F365C-EE67-4E50-953F-A4B9B1BD0220}" type="pres">
      <dgm:prSet presAssocID="{46F318B4-53DE-4CAD-AF49-31650B31F889}" presName="tx1" presStyleLbl="revTx" presStyleIdx="2" presStyleCnt="5"/>
      <dgm:spPr/>
    </dgm:pt>
    <dgm:pt modelId="{BDABA8B0-23E9-4B86-83C4-6651FEDAD021}" type="pres">
      <dgm:prSet presAssocID="{46F318B4-53DE-4CAD-AF49-31650B31F889}" presName="vert1" presStyleCnt="0"/>
      <dgm:spPr/>
    </dgm:pt>
    <dgm:pt modelId="{03F82073-7B10-446B-A587-17755E4B167D}" type="pres">
      <dgm:prSet presAssocID="{9A75AA8C-54A4-4D85-8CDC-3F13A4F7D51F}" presName="thickLine" presStyleLbl="alignNode1" presStyleIdx="3" presStyleCnt="5"/>
      <dgm:spPr/>
    </dgm:pt>
    <dgm:pt modelId="{AE032A9E-951E-4E44-9DAB-45B6DAB248A1}" type="pres">
      <dgm:prSet presAssocID="{9A75AA8C-54A4-4D85-8CDC-3F13A4F7D51F}" presName="horz1" presStyleCnt="0"/>
      <dgm:spPr/>
    </dgm:pt>
    <dgm:pt modelId="{D8AE5940-F012-47C2-86D2-113AA9D0507B}" type="pres">
      <dgm:prSet presAssocID="{9A75AA8C-54A4-4D85-8CDC-3F13A4F7D51F}" presName="tx1" presStyleLbl="revTx" presStyleIdx="3" presStyleCnt="5"/>
      <dgm:spPr/>
    </dgm:pt>
    <dgm:pt modelId="{7C2D7F99-A2FE-4C1F-BB7A-9C0138F21D7C}" type="pres">
      <dgm:prSet presAssocID="{9A75AA8C-54A4-4D85-8CDC-3F13A4F7D51F}" presName="vert1" presStyleCnt="0"/>
      <dgm:spPr/>
    </dgm:pt>
    <dgm:pt modelId="{4572B1A5-4F75-4F66-8722-34F09E585E53}" type="pres">
      <dgm:prSet presAssocID="{B78947EF-7385-455D-8F64-E48A3ADD2FD4}" presName="thickLine" presStyleLbl="alignNode1" presStyleIdx="4" presStyleCnt="5"/>
      <dgm:spPr/>
    </dgm:pt>
    <dgm:pt modelId="{232DC8FB-FC55-4763-9C80-712B9616D072}" type="pres">
      <dgm:prSet presAssocID="{B78947EF-7385-455D-8F64-E48A3ADD2FD4}" presName="horz1" presStyleCnt="0"/>
      <dgm:spPr/>
    </dgm:pt>
    <dgm:pt modelId="{8ED38D9D-1DE5-4BE9-851F-836CC5F21599}" type="pres">
      <dgm:prSet presAssocID="{B78947EF-7385-455D-8F64-E48A3ADD2FD4}" presName="tx1" presStyleLbl="revTx" presStyleIdx="4" presStyleCnt="5"/>
      <dgm:spPr/>
    </dgm:pt>
    <dgm:pt modelId="{F0AEC9F0-DFC1-481F-965D-EB68813BD32C}" type="pres">
      <dgm:prSet presAssocID="{B78947EF-7385-455D-8F64-E48A3ADD2FD4}" presName="vert1" presStyleCnt="0"/>
      <dgm:spPr/>
    </dgm:pt>
  </dgm:ptLst>
  <dgm:cxnLst>
    <dgm:cxn modelId="{79CA2912-5148-4CEC-B58E-CD4FFD5C6276}" type="presOf" srcId="{DB8AA7B3-AD25-4681-B0CC-B84A86AF9AD2}" destId="{B54B9639-3246-4A73-85B6-331AE5186CA7}" srcOrd="0" destOrd="0" presId="urn:microsoft.com/office/officeart/2008/layout/LinedList"/>
    <dgm:cxn modelId="{96CDAD1E-57F1-4ADD-875C-DA24B2BC284E}" type="presOf" srcId="{9A75AA8C-54A4-4D85-8CDC-3F13A4F7D51F}" destId="{D8AE5940-F012-47C2-86D2-113AA9D0507B}" srcOrd="0" destOrd="0" presId="urn:microsoft.com/office/officeart/2008/layout/LinedList"/>
    <dgm:cxn modelId="{DD788C22-0BDA-41B4-B5BE-DCC8B3A585A4}" srcId="{3D6FB235-C51D-4A06-8239-9E50922665A9}" destId="{9A75AA8C-54A4-4D85-8CDC-3F13A4F7D51F}" srcOrd="3" destOrd="0" parTransId="{3662502D-B517-47FD-9EBE-79557349A1C7}" sibTransId="{B87382E7-9E66-4AE6-9350-F998143E4C52}"/>
    <dgm:cxn modelId="{8A63C371-4B21-4E85-93B3-7F75961F8291}" srcId="{3D6FB235-C51D-4A06-8239-9E50922665A9}" destId="{46F318B4-53DE-4CAD-AF49-31650B31F889}" srcOrd="2" destOrd="0" parTransId="{CC635CCD-B0B5-4EA7-A62C-D22FFE661BF2}" sibTransId="{C2CA064A-0598-48A0-9574-2F93076C1284}"/>
    <dgm:cxn modelId="{E5F95E73-07E0-458B-909E-F54FBA007CA4}" type="presOf" srcId="{467925C7-62EC-4E95-A398-B7EF1D979FBC}" destId="{ED2E03FC-DC48-4BB0-BD15-A29FDF71261F}" srcOrd="0" destOrd="0" presId="urn:microsoft.com/office/officeart/2008/layout/LinedList"/>
    <dgm:cxn modelId="{843EC384-2607-4F37-9028-09B444D1BA3F}" srcId="{3D6FB235-C51D-4A06-8239-9E50922665A9}" destId="{B78947EF-7385-455D-8F64-E48A3ADD2FD4}" srcOrd="4" destOrd="0" parTransId="{5EB2F763-87C1-4D21-A695-71A26190AB8B}" sibTransId="{06F18ACB-A5AD-4601-9E60-60C69FBD028A}"/>
    <dgm:cxn modelId="{CED592C3-5C7C-4182-B5D4-137B51BFEA2E}" srcId="{3D6FB235-C51D-4A06-8239-9E50922665A9}" destId="{467925C7-62EC-4E95-A398-B7EF1D979FBC}" srcOrd="0" destOrd="0" parTransId="{D4A9A7B1-912B-4190-8E0B-A563C7DD3D50}" sibTransId="{70CC2E53-CE2C-4E5D-A9E9-367E73381679}"/>
    <dgm:cxn modelId="{66673DD7-D9C8-4630-9C05-2242F441F288}" srcId="{3D6FB235-C51D-4A06-8239-9E50922665A9}" destId="{DB8AA7B3-AD25-4681-B0CC-B84A86AF9AD2}" srcOrd="1" destOrd="0" parTransId="{FD3D0397-74C6-4575-8F28-1059FCA74947}" sibTransId="{0D04E847-DE03-4DAE-8273-51492ADE9285}"/>
    <dgm:cxn modelId="{AD60BDE8-5607-4E76-963B-678E65A41850}" type="presOf" srcId="{46F318B4-53DE-4CAD-AF49-31650B31F889}" destId="{BF0F365C-EE67-4E50-953F-A4B9B1BD0220}" srcOrd="0" destOrd="0" presId="urn:microsoft.com/office/officeart/2008/layout/LinedList"/>
    <dgm:cxn modelId="{5D9D0BE9-98C8-428C-9A17-19DBC1FABB5D}" type="presOf" srcId="{3D6FB235-C51D-4A06-8239-9E50922665A9}" destId="{B9338DA2-6DF8-4CCA-9A30-0AE0A1B3DCC1}" srcOrd="0" destOrd="0" presId="urn:microsoft.com/office/officeart/2008/layout/LinedList"/>
    <dgm:cxn modelId="{C486C3FD-E095-44E2-93D9-E9F21FE6BC96}" type="presOf" srcId="{B78947EF-7385-455D-8F64-E48A3ADD2FD4}" destId="{8ED38D9D-1DE5-4BE9-851F-836CC5F21599}" srcOrd="0" destOrd="0" presId="urn:microsoft.com/office/officeart/2008/layout/LinedList"/>
    <dgm:cxn modelId="{0712E8C6-0870-4ED4-A089-E421DBB38BCB}" type="presParOf" srcId="{B9338DA2-6DF8-4CCA-9A30-0AE0A1B3DCC1}" destId="{7C5C095C-AD9D-44F8-A897-DF6F9CED3D84}" srcOrd="0" destOrd="0" presId="urn:microsoft.com/office/officeart/2008/layout/LinedList"/>
    <dgm:cxn modelId="{8953FBCB-A3DB-4E26-8056-346749B97567}" type="presParOf" srcId="{B9338DA2-6DF8-4CCA-9A30-0AE0A1B3DCC1}" destId="{1DC052B6-41FC-4528-967F-E262557D06E9}" srcOrd="1" destOrd="0" presId="urn:microsoft.com/office/officeart/2008/layout/LinedList"/>
    <dgm:cxn modelId="{38716FAC-3774-4047-B3FA-214FE9721F90}" type="presParOf" srcId="{1DC052B6-41FC-4528-967F-E262557D06E9}" destId="{ED2E03FC-DC48-4BB0-BD15-A29FDF71261F}" srcOrd="0" destOrd="0" presId="urn:microsoft.com/office/officeart/2008/layout/LinedList"/>
    <dgm:cxn modelId="{C1E4AB0F-2310-4CF3-8DC3-247E7539CBFC}" type="presParOf" srcId="{1DC052B6-41FC-4528-967F-E262557D06E9}" destId="{F6237D64-99CC-4EF1-B9DC-3F1D829135E8}" srcOrd="1" destOrd="0" presId="urn:microsoft.com/office/officeart/2008/layout/LinedList"/>
    <dgm:cxn modelId="{F4512D70-3980-4F95-BCED-378B32C48C30}" type="presParOf" srcId="{B9338DA2-6DF8-4CCA-9A30-0AE0A1B3DCC1}" destId="{A0B648EC-1FFF-492E-902F-FBCEB740BE9B}" srcOrd="2" destOrd="0" presId="urn:microsoft.com/office/officeart/2008/layout/LinedList"/>
    <dgm:cxn modelId="{A04F555D-F02E-4FC4-9563-152815490CA1}" type="presParOf" srcId="{B9338DA2-6DF8-4CCA-9A30-0AE0A1B3DCC1}" destId="{CB28A951-B286-4947-9E00-FE2E5F2C61DC}" srcOrd="3" destOrd="0" presId="urn:microsoft.com/office/officeart/2008/layout/LinedList"/>
    <dgm:cxn modelId="{E026D5C6-CFB9-4CD8-B986-E0EBD0DB2DB6}" type="presParOf" srcId="{CB28A951-B286-4947-9E00-FE2E5F2C61DC}" destId="{B54B9639-3246-4A73-85B6-331AE5186CA7}" srcOrd="0" destOrd="0" presId="urn:microsoft.com/office/officeart/2008/layout/LinedList"/>
    <dgm:cxn modelId="{6388D030-C7B8-4BCF-881E-21375510E1EC}" type="presParOf" srcId="{CB28A951-B286-4947-9E00-FE2E5F2C61DC}" destId="{5877D632-B303-43EE-9678-93FB713D426A}" srcOrd="1" destOrd="0" presId="urn:microsoft.com/office/officeart/2008/layout/LinedList"/>
    <dgm:cxn modelId="{0C747F92-5BA2-4B03-BB31-107464000F18}" type="presParOf" srcId="{B9338DA2-6DF8-4CCA-9A30-0AE0A1B3DCC1}" destId="{6165C866-3E2C-4016-B857-8858FB165E40}" srcOrd="4" destOrd="0" presId="urn:microsoft.com/office/officeart/2008/layout/LinedList"/>
    <dgm:cxn modelId="{ECE0CC2C-E153-4D9B-A636-D15A0AF510E0}" type="presParOf" srcId="{B9338DA2-6DF8-4CCA-9A30-0AE0A1B3DCC1}" destId="{9AF6F888-E235-49CA-8517-48A7365711A9}" srcOrd="5" destOrd="0" presId="urn:microsoft.com/office/officeart/2008/layout/LinedList"/>
    <dgm:cxn modelId="{7F5F85EB-7CFA-4EA1-B8B9-6278BEF113E5}" type="presParOf" srcId="{9AF6F888-E235-49CA-8517-48A7365711A9}" destId="{BF0F365C-EE67-4E50-953F-A4B9B1BD0220}" srcOrd="0" destOrd="0" presId="urn:microsoft.com/office/officeart/2008/layout/LinedList"/>
    <dgm:cxn modelId="{9CF11859-75B8-448A-A5DD-167DDBE71E94}" type="presParOf" srcId="{9AF6F888-E235-49CA-8517-48A7365711A9}" destId="{BDABA8B0-23E9-4B86-83C4-6651FEDAD021}" srcOrd="1" destOrd="0" presId="urn:microsoft.com/office/officeart/2008/layout/LinedList"/>
    <dgm:cxn modelId="{0432D633-6786-4E1E-A5B8-F247E15E0F02}" type="presParOf" srcId="{B9338DA2-6DF8-4CCA-9A30-0AE0A1B3DCC1}" destId="{03F82073-7B10-446B-A587-17755E4B167D}" srcOrd="6" destOrd="0" presId="urn:microsoft.com/office/officeart/2008/layout/LinedList"/>
    <dgm:cxn modelId="{660909C6-4C82-43AD-B727-72F910D76269}" type="presParOf" srcId="{B9338DA2-6DF8-4CCA-9A30-0AE0A1B3DCC1}" destId="{AE032A9E-951E-4E44-9DAB-45B6DAB248A1}" srcOrd="7" destOrd="0" presId="urn:microsoft.com/office/officeart/2008/layout/LinedList"/>
    <dgm:cxn modelId="{27E472DC-6130-458E-861B-EE638A6BDE01}" type="presParOf" srcId="{AE032A9E-951E-4E44-9DAB-45B6DAB248A1}" destId="{D8AE5940-F012-47C2-86D2-113AA9D0507B}" srcOrd="0" destOrd="0" presId="urn:microsoft.com/office/officeart/2008/layout/LinedList"/>
    <dgm:cxn modelId="{B4773388-321E-4BA9-A9FB-423339411037}" type="presParOf" srcId="{AE032A9E-951E-4E44-9DAB-45B6DAB248A1}" destId="{7C2D7F99-A2FE-4C1F-BB7A-9C0138F21D7C}" srcOrd="1" destOrd="0" presId="urn:microsoft.com/office/officeart/2008/layout/LinedList"/>
    <dgm:cxn modelId="{6012C958-D008-4261-8E32-18AC8EECD7C5}" type="presParOf" srcId="{B9338DA2-6DF8-4CCA-9A30-0AE0A1B3DCC1}" destId="{4572B1A5-4F75-4F66-8722-34F09E585E53}" srcOrd="8" destOrd="0" presId="urn:microsoft.com/office/officeart/2008/layout/LinedList"/>
    <dgm:cxn modelId="{6B00897E-2742-4AF4-A349-ADC130FB404B}" type="presParOf" srcId="{B9338DA2-6DF8-4CCA-9A30-0AE0A1B3DCC1}" destId="{232DC8FB-FC55-4763-9C80-712B9616D072}" srcOrd="9" destOrd="0" presId="urn:microsoft.com/office/officeart/2008/layout/LinedList"/>
    <dgm:cxn modelId="{74D4D09F-D009-4EE1-9922-6DCE7CE84F0D}" type="presParOf" srcId="{232DC8FB-FC55-4763-9C80-712B9616D072}" destId="{8ED38D9D-1DE5-4BE9-851F-836CC5F21599}" srcOrd="0" destOrd="0" presId="urn:microsoft.com/office/officeart/2008/layout/LinedList"/>
    <dgm:cxn modelId="{90206FAE-5CEC-4808-9587-51CBAE40207A}" type="presParOf" srcId="{232DC8FB-FC55-4763-9C80-712B9616D072}" destId="{F0AEC9F0-DFC1-481F-965D-EB68813BD3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D6FB235-C51D-4A06-8239-9E50922665A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67925C7-62EC-4E95-A398-B7EF1D979FBC}">
      <dgm:prSet phldrT="[Text]"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  <a:buFont typeface="Symbol" panose="05050102010706020507" pitchFamily="18" charset="2"/>
            <a:buChar char=""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customers are in the diverse age-group, most in their late thirties to late fifties.</a:t>
          </a:r>
        </a:p>
      </dgm:t>
    </dgm:pt>
    <dgm:pt modelId="{D4A9A7B1-912B-4190-8E0B-A563C7DD3D50}" type="parTrans" cxnId="{CED592C3-5C7C-4182-B5D4-137B51BFEA2E}">
      <dgm:prSet/>
      <dgm:spPr/>
      <dgm:t>
        <a:bodyPr/>
        <a:lstStyle/>
        <a:p>
          <a:endParaRPr lang="en-IN"/>
        </a:p>
      </dgm:t>
    </dgm:pt>
    <dgm:pt modelId="{70CC2E53-CE2C-4E5D-A9E9-367E73381679}" type="sibTrans" cxnId="{CED592C3-5C7C-4182-B5D4-137B51BFEA2E}">
      <dgm:prSet/>
      <dgm:spPr/>
      <dgm:t>
        <a:bodyPr/>
        <a:lstStyle/>
        <a:p>
          <a:endParaRPr lang="en-IN"/>
        </a:p>
      </dgm:t>
    </dgm:pt>
    <dgm:pt modelId="{F48402B1-BA2C-47B2-9D65-6BB5C9208904}">
      <dgm:prSet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only group with more male (3.5 units more) than female customers.</a:t>
          </a:r>
        </a:p>
      </dgm:t>
    </dgm:pt>
    <dgm:pt modelId="{7E4F7832-AF2D-4379-91B2-E0D69D318444}" type="parTrans" cxnId="{2CBFB44B-6127-4EA8-A3DB-3C86AEA00596}">
      <dgm:prSet/>
      <dgm:spPr/>
      <dgm:t>
        <a:bodyPr/>
        <a:lstStyle/>
        <a:p>
          <a:endParaRPr lang="en-IN"/>
        </a:p>
      </dgm:t>
    </dgm:pt>
    <dgm:pt modelId="{D19F7D3F-754D-4FCB-B46A-69DE8DCDF1F0}" type="sibTrans" cxnId="{2CBFB44B-6127-4EA8-A3DB-3C86AEA00596}">
      <dgm:prSet/>
      <dgm:spPr/>
      <dgm:t>
        <a:bodyPr/>
        <a:lstStyle/>
        <a:p>
          <a:endParaRPr lang="en-IN"/>
        </a:p>
      </dgm:t>
    </dgm:pt>
    <dgm:pt modelId="{85E72AC6-1B6F-47FA-B8FC-58DB2840EC46}">
      <dgm:prSet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annual income is the highest (above 70k) among all other groups.</a:t>
          </a:r>
        </a:p>
      </dgm:t>
    </dgm:pt>
    <dgm:pt modelId="{FE41467B-8A88-47C2-95F3-74EB85A09025}" type="parTrans" cxnId="{BA5AC2C3-8AAA-423D-BBC0-5ECA8F241ED2}">
      <dgm:prSet/>
      <dgm:spPr/>
      <dgm:t>
        <a:bodyPr/>
        <a:lstStyle/>
        <a:p>
          <a:endParaRPr lang="en-IN"/>
        </a:p>
      </dgm:t>
    </dgm:pt>
    <dgm:pt modelId="{19A19586-B55D-4FD8-B3D0-D4BACE085383}" type="sibTrans" cxnId="{BA5AC2C3-8AAA-423D-BBC0-5ECA8F241ED2}">
      <dgm:prSet/>
      <dgm:spPr/>
      <dgm:t>
        <a:bodyPr/>
        <a:lstStyle/>
        <a:p>
          <a:endParaRPr lang="en-IN"/>
        </a:p>
      </dgm:t>
    </dgm:pt>
    <dgm:pt modelId="{9081B1EF-DDAC-41EC-AE77-AB20143A647E}">
      <dgm:prSet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spending score is quite low (below 40).</a:t>
          </a:r>
        </a:p>
      </dgm:t>
    </dgm:pt>
    <dgm:pt modelId="{2BBA3A70-3BC4-4909-8694-3513571FA1EF}" type="parTrans" cxnId="{DC7E4626-4B74-477D-86BD-5BD4AFE629C0}">
      <dgm:prSet/>
      <dgm:spPr/>
      <dgm:t>
        <a:bodyPr/>
        <a:lstStyle/>
        <a:p>
          <a:endParaRPr lang="en-IN"/>
        </a:p>
      </dgm:t>
    </dgm:pt>
    <dgm:pt modelId="{93F651F0-2E65-40B7-84DC-7D7DACC73563}" type="sibTrans" cxnId="{DC7E4626-4B74-477D-86BD-5BD4AFE629C0}">
      <dgm:prSet/>
      <dgm:spPr/>
      <dgm:t>
        <a:bodyPr/>
        <a:lstStyle/>
        <a:p>
          <a:endParaRPr lang="en-IN"/>
        </a:p>
      </dgm:t>
    </dgm:pt>
    <dgm:pt modelId="{9C380E99-551E-4820-9493-A004C691661C}">
      <dgm:prSet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They probably prefer some other mall or are new customers. </a:t>
          </a:r>
        </a:p>
      </dgm:t>
    </dgm:pt>
    <dgm:pt modelId="{E22A76AB-43D8-45F5-BF2A-B587B8B76A36}" type="parTrans" cxnId="{7415AD5F-519A-4D24-A662-843052ED7A34}">
      <dgm:prSet/>
      <dgm:spPr/>
      <dgm:t>
        <a:bodyPr/>
        <a:lstStyle/>
        <a:p>
          <a:endParaRPr lang="en-IN"/>
        </a:p>
      </dgm:t>
    </dgm:pt>
    <dgm:pt modelId="{8D02AB37-2E87-4903-95B5-C1EAA6D92EBB}" type="sibTrans" cxnId="{7415AD5F-519A-4D24-A662-843052ED7A34}">
      <dgm:prSet/>
      <dgm:spPr/>
      <dgm:t>
        <a:bodyPr/>
        <a:lstStyle/>
        <a:p>
          <a:endParaRPr lang="en-IN"/>
        </a:p>
      </dgm:t>
    </dgm:pt>
    <dgm:pt modelId="{C0A2E59D-80D5-4AD4-9557-C21D112BC713}">
      <dgm:prSet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These customers are definitely the worthy target of a marketing campaign.</a:t>
          </a:r>
        </a:p>
      </dgm:t>
    </dgm:pt>
    <dgm:pt modelId="{9DA74821-327F-4166-981D-E548D3E3C44C}" type="parTrans" cxnId="{4A0F1EC3-74A0-4104-A43F-A1CA697996C1}">
      <dgm:prSet/>
      <dgm:spPr/>
      <dgm:t>
        <a:bodyPr/>
        <a:lstStyle/>
        <a:p>
          <a:endParaRPr lang="en-IN"/>
        </a:p>
      </dgm:t>
    </dgm:pt>
    <dgm:pt modelId="{E11F8871-E500-4BB3-9C9C-8FBF095F3E3B}" type="sibTrans" cxnId="{4A0F1EC3-74A0-4104-A43F-A1CA697996C1}">
      <dgm:prSet/>
      <dgm:spPr/>
      <dgm:t>
        <a:bodyPr/>
        <a:lstStyle/>
        <a:p>
          <a:endParaRPr lang="en-IN"/>
        </a:p>
      </dgm:t>
    </dgm:pt>
    <dgm:pt modelId="{B9338DA2-6DF8-4CCA-9A30-0AE0A1B3DCC1}" type="pres">
      <dgm:prSet presAssocID="{3D6FB235-C51D-4A06-8239-9E50922665A9}" presName="vert0" presStyleCnt="0">
        <dgm:presLayoutVars>
          <dgm:dir/>
          <dgm:animOne val="branch"/>
          <dgm:animLvl val="lvl"/>
        </dgm:presLayoutVars>
      </dgm:prSet>
      <dgm:spPr/>
    </dgm:pt>
    <dgm:pt modelId="{7C5C095C-AD9D-44F8-A897-DF6F9CED3D84}" type="pres">
      <dgm:prSet presAssocID="{467925C7-62EC-4E95-A398-B7EF1D979FBC}" presName="thickLine" presStyleLbl="alignNode1" presStyleIdx="0" presStyleCnt="6"/>
      <dgm:spPr>
        <a:xfrm>
          <a:off x="0" y="571"/>
          <a:ext cx="5728318" cy="0"/>
        </a:xfrm>
        <a:prstGeom prst="line">
          <a:avLst/>
        </a:prstGeom>
      </dgm:spPr>
    </dgm:pt>
    <dgm:pt modelId="{1DC052B6-41FC-4528-967F-E262557D06E9}" type="pres">
      <dgm:prSet presAssocID="{467925C7-62EC-4E95-A398-B7EF1D979FBC}" presName="horz1" presStyleCnt="0"/>
      <dgm:spPr/>
    </dgm:pt>
    <dgm:pt modelId="{ED2E03FC-DC48-4BB0-BD15-A29FDF71261F}" type="pres">
      <dgm:prSet presAssocID="{467925C7-62EC-4E95-A398-B7EF1D979FBC}" presName="tx1" presStyleLbl="revTx" presStyleIdx="0" presStyleCnt="6"/>
      <dgm:spPr/>
    </dgm:pt>
    <dgm:pt modelId="{F6237D64-99CC-4EF1-B9DC-3F1D829135E8}" type="pres">
      <dgm:prSet presAssocID="{467925C7-62EC-4E95-A398-B7EF1D979FBC}" presName="vert1" presStyleCnt="0"/>
      <dgm:spPr/>
    </dgm:pt>
    <dgm:pt modelId="{C80C80F4-AE9A-4845-A4BB-5CCD7B2EA0E3}" type="pres">
      <dgm:prSet presAssocID="{F48402B1-BA2C-47B2-9D65-6BB5C9208904}" presName="thickLine" presStyleLbl="alignNode1" presStyleIdx="1" presStyleCnt="6"/>
      <dgm:spPr/>
    </dgm:pt>
    <dgm:pt modelId="{00CA69A6-1E5D-4BD9-9DA9-D77013E14D7B}" type="pres">
      <dgm:prSet presAssocID="{F48402B1-BA2C-47B2-9D65-6BB5C9208904}" presName="horz1" presStyleCnt="0"/>
      <dgm:spPr/>
    </dgm:pt>
    <dgm:pt modelId="{A86598DD-05FC-44CD-900D-3B00A3BA22F0}" type="pres">
      <dgm:prSet presAssocID="{F48402B1-BA2C-47B2-9D65-6BB5C9208904}" presName="tx1" presStyleLbl="revTx" presStyleIdx="1" presStyleCnt="6"/>
      <dgm:spPr/>
    </dgm:pt>
    <dgm:pt modelId="{26FB493C-0164-4F19-BD35-00F5B3ABCC9E}" type="pres">
      <dgm:prSet presAssocID="{F48402B1-BA2C-47B2-9D65-6BB5C9208904}" presName="vert1" presStyleCnt="0"/>
      <dgm:spPr/>
    </dgm:pt>
    <dgm:pt modelId="{CA09DE59-6390-4F63-BD36-4ACAF40A1340}" type="pres">
      <dgm:prSet presAssocID="{85E72AC6-1B6F-47FA-B8FC-58DB2840EC46}" presName="thickLine" presStyleLbl="alignNode1" presStyleIdx="2" presStyleCnt="6"/>
      <dgm:spPr/>
    </dgm:pt>
    <dgm:pt modelId="{DB068E5F-F1AD-40DF-B806-852E815A3107}" type="pres">
      <dgm:prSet presAssocID="{85E72AC6-1B6F-47FA-B8FC-58DB2840EC46}" presName="horz1" presStyleCnt="0"/>
      <dgm:spPr/>
    </dgm:pt>
    <dgm:pt modelId="{BF527AFE-E666-4B33-BAA7-E08D0B8BF4F1}" type="pres">
      <dgm:prSet presAssocID="{85E72AC6-1B6F-47FA-B8FC-58DB2840EC46}" presName="tx1" presStyleLbl="revTx" presStyleIdx="2" presStyleCnt="6"/>
      <dgm:spPr/>
    </dgm:pt>
    <dgm:pt modelId="{D08E5493-C618-4219-9736-E1C778BE614C}" type="pres">
      <dgm:prSet presAssocID="{85E72AC6-1B6F-47FA-B8FC-58DB2840EC46}" presName="vert1" presStyleCnt="0"/>
      <dgm:spPr/>
    </dgm:pt>
    <dgm:pt modelId="{36EED9BA-61C3-4B46-AA1D-4845985D037B}" type="pres">
      <dgm:prSet presAssocID="{9081B1EF-DDAC-41EC-AE77-AB20143A647E}" presName="thickLine" presStyleLbl="alignNode1" presStyleIdx="3" presStyleCnt="6"/>
      <dgm:spPr/>
    </dgm:pt>
    <dgm:pt modelId="{4457EC7F-7BC8-4045-82AD-B78DEE64113E}" type="pres">
      <dgm:prSet presAssocID="{9081B1EF-DDAC-41EC-AE77-AB20143A647E}" presName="horz1" presStyleCnt="0"/>
      <dgm:spPr/>
    </dgm:pt>
    <dgm:pt modelId="{F28316D1-8196-43AC-9A9C-2DDFD981DDBD}" type="pres">
      <dgm:prSet presAssocID="{9081B1EF-DDAC-41EC-AE77-AB20143A647E}" presName="tx1" presStyleLbl="revTx" presStyleIdx="3" presStyleCnt="6"/>
      <dgm:spPr/>
    </dgm:pt>
    <dgm:pt modelId="{FD707603-4A4D-476B-AFAF-81E579CFD93F}" type="pres">
      <dgm:prSet presAssocID="{9081B1EF-DDAC-41EC-AE77-AB20143A647E}" presName="vert1" presStyleCnt="0"/>
      <dgm:spPr/>
    </dgm:pt>
    <dgm:pt modelId="{EB3421C6-B9CE-48AC-9690-2B456853CECD}" type="pres">
      <dgm:prSet presAssocID="{9C380E99-551E-4820-9493-A004C691661C}" presName="thickLine" presStyleLbl="alignNode1" presStyleIdx="4" presStyleCnt="6"/>
      <dgm:spPr/>
    </dgm:pt>
    <dgm:pt modelId="{4447CD3C-58CB-43A1-876B-7911460A8995}" type="pres">
      <dgm:prSet presAssocID="{9C380E99-551E-4820-9493-A004C691661C}" presName="horz1" presStyleCnt="0"/>
      <dgm:spPr/>
    </dgm:pt>
    <dgm:pt modelId="{B1BEE337-D162-4C5F-82A8-AF2AE3D13F6F}" type="pres">
      <dgm:prSet presAssocID="{9C380E99-551E-4820-9493-A004C691661C}" presName="tx1" presStyleLbl="revTx" presStyleIdx="4" presStyleCnt="6"/>
      <dgm:spPr/>
    </dgm:pt>
    <dgm:pt modelId="{E8827EB9-4D3C-47BB-9F18-747C8F086BAA}" type="pres">
      <dgm:prSet presAssocID="{9C380E99-551E-4820-9493-A004C691661C}" presName="vert1" presStyleCnt="0"/>
      <dgm:spPr/>
    </dgm:pt>
    <dgm:pt modelId="{0AB188C2-31C1-41B7-8651-7344E588FEB4}" type="pres">
      <dgm:prSet presAssocID="{C0A2E59D-80D5-4AD4-9557-C21D112BC713}" presName="thickLine" presStyleLbl="alignNode1" presStyleIdx="5" presStyleCnt="6"/>
      <dgm:spPr/>
    </dgm:pt>
    <dgm:pt modelId="{812AE0EB-DB8F-4146-8550-5EC22DB4A117}" type="pres">
      <dgm:prSet presAssocID="{C0A2E59D-80D5-4AD4-9557-C21D112BC713}" presName="horz1" presStyleCnt="0"/>
      <dgm:spPr/>
    </dgm:pt>
    <dgm:pt modelId="{9E4ADADB-0EB9-4759-A36A-6C20358566DD}" type="pres">
      <dgm:prSet presAssocID="{C0A2E59D-80D5-4AD4-9557-C21D112BC713}" presName="tx1" presStyleLbl="revTx" presStyleIdx="5" presStyleCnt="6"/>
      <dgm:spPr/>
    </dgm:pt>
    <dgm:pt modelId="{81FB4D60-621B-426A-8F17-FF40E67376D1}" type="pres">
      <dgm:prSet presAssocID="{C0A2E59D-80D5-4AD4-9557-C21D112BC713}" presName="vert1" presStyleCnt="0"/>
      <dgm:spPr/>
    </dgm:pt>
  </dgm:ptLst>
  <dgm:cxnLst>
    <dgm:cxn modelId="{DC7E4626-4B74-477D-86BD-5BD4AFE629C0}" srcId="{3D6FB235-C51D-4A06-8239-9E50922665A9}" destId="{9081B1EF-DDAC-41EC-AE77-AB20143A647E}" srcOrd="3" destOrd="0" parTransId="{2BBA3A70-3BC4-4909-8694-3513571FA1EF}" sibTransId="{93F651F0-2E65-40B7-84DC-7D7DACC73563}"/>
    <dgm:cxn modelId="{D41D613F-38C5-4345-A855-926F572C9D24}" type="presOf" srcId="{C0A2E59D-80D5-4AD4-9557-C21D112BC713}" destId="{9E4ADADB-0EB9-4759-A36A-6C20358566DD}" srcOrd="0" destOrd="0" presId="urn:microsoft.com/office/officeart/2008/layout/LinedList"/>
    <dgm:cxn modelId="{7415AD5F-519A-4D24-A662-843052ED7A34}" srcId="{3D6FB235-C51D-4A06-8239-9E50922665A9}" destId="{9C380E99-551E-4820-9493-A004C691661C}" srcOrd="4" destOrd="0" parTransId="{E22A76AB-43D8-45F5-BF2A-B587B8B76A36}" sibTransId="{8D02AB37-2E87-4903-95B5-C1EAA6D92EBB}"/>
    <dgm:cxn modelId="{2CBFB44B-6127-4EA8-A3DB-3C86AEA00596}" srcId="{3D6FB235-C51D-4A06-8239-9E50922665A9}" destId="{F48402B1-BA2C-47B2-9D65-6BB5C9208904}" srcOrd="1" destOrd="0" parTransId="{7E4F7832-AF2D-4379-91B2-E0D69D318444}" sibTransId="{D19F7D3F-754D-4FCB-B46A-69DE8DCDF1F0}"/>
    <dgm:cxn modelId="{E5F95E73-07E0-458B-909E-F54FBA007CA4}" type="presOf" srcId="{467925C7-62EC-4E95-A398-B7EF1D979FBC}" destId="{ED2E03FC-DC48-4BB0-BD15-A29FDF71261F}" srcOrd="0" destOrd="0" presId="urn:microsoft.com/office/officeart/2008/layout/LinedList"/>
    <dgm:cxn modelId="{C62FAF9D-F0C3-49F4-989E-9A306934AD9C}" type="presOf" srcId="{9C380E99-551E-4820-9493-A004C691661C}" destId="{B1BEE337-D162-4C5F-82A8-AF2AE3D13F6F}" srcOrd="0" destOrd="0" presId="urn:microsoft.com/office/officeart/2008/layout/LinedList"/>
    <dgm:cxn modelId="{5663D1AE-A890-41B5-85B9-AC99B00985D1}" type="presOf" srcId="{F48402B1-BA2C-47B2-9D65-6BB5C9208904}" destId="{A86598DD-05FC-44CD-900D-3B00A3BA22F0}" srcOrd="0" destOrd="0" presId="urn:microsoft.com/office/officeart/2008/layout/LinedList"/>
    <dgm:cxn modelId="{B50242BB-1214-45A3-9A8D-A86B5E016633}" type="presOf" srcId="{9081B1EF-DDAC-41EC-AE77-AB20143A647E}" destId="{F28316D1-8196-43AC-9A9C-2DDFD981DDBD}" srcOrd="0" destOrd="0" presId="urn:microsoft.com/office/officeart/2008/layout/LinedList"/>
    <dgm:cxn modelId="{4A0F1EC3-74A0-4104-A43F-A1CA697996C1}" srcId="{3D6FB235-C51D-4A06-8239-9E50922665A9}" destId="{C0A2E59D-80D5-4AD4-9557-C21D112BC713}" srcOrd="5" destOrd="0" parTransId="{9DA74821-327F-4166-981D-E548D3E3C44C}" sibTransId="{E11F8871-E500-4BB3-9C9C-8FBF095F3E3B}"/>
    <dgm:cxn modelId="{CED592C3-5C7C-4182-B5D4-137B51BFEA2E}" srcId="{3D6FB235-C51D-4A06-8239-9E50922665A9}" destId="{467925C7-62EC-4E95-A398-B7EF1D979FBC}" srcOrd="0" destOrd="0" parTransId="{D4A9A7B1-912B-4190-8E0B-A563C7DD3D50}" sibTransId="{70CC2E53-CE2C-4E5D-A9E9-367E73381679}"/>
    <dgm:cxn modelId="{BA5AC2C3-8AAA-423D-BBC0-5ECA8F241ED2}" srcId="{3D6FB235-C51D-4A06-8239-9E50922665A9}" destId="{85E72AC6-1B6F-47FA-B8FC-58DB2840EC46}" srcOrd="2" destOrd="0" parTransId="{FE41467B-8A88-47C2-95F3-74EB85A09025}" sibTransId="{19A19586-B55D-4FD8-B3D0-D4BACE085383}"/>
    <dgm:cxn modelId="{8FB77BD1-8CFD-49C4-A564-E69CABC4642A}" type="presOf" srcId="{85E72AC6-1B6F-47FA-B8FC-58DB2840EC46}" destId="{BF527AFE-E666-4B33-BAA7-E08D0B8BF4F1}" srcOrd="0" destOrd="0" presId="urn:microsoft.com/office/officeart/2008/layout/LinedList"/>
    <dgm:cxn modelId="{5D9D0BE9-98C8-428C-9A17-19DBC1FABB5D}" type="presOf" srcId="{3D6FB235-C51D-4A06-8239-9E50922665A9}" destId="{B9338DA2-6DF8-4CCA-9A30-0AE0A1B3DCC1}" srcOrd="0" destOrd="0" presId="urn:microsoft.com/office/officeart/2008/layout/LinedList"/>
    <dgm:cxn modelId="{0712E8C6-0870-4ED4-A089-E421DBB38BCB}" type="presParOf" srcId="{B9338DA2-6DF8-4CCA-9A30-0AE0A1B3DCC1}" destId="{7C5C095C-AD9D-44F8-A897-DF6F9CED3D84}" srcOrd="0" destOrd="0" presId="urn:microsoft.com/office/officeart/2008/layout/LinedList"/>
    <dgm:cxn modelId="{8953FBCB-A3DB-4E26-8056-346749B97567}" type="presParOf" srcId="{B9338DA2-6DF8-4CCA-9A30-0AE0A1B3DCC1}" destId="{1DC052B6-41FC-4528-967F-E262557D06E9}" srcOrd="1" destOrd="0" presId="urn:microsoft.com/office/officeart/2008/layout/LinedList"/>
    <dgm:cxn modelId="{38716FAC-3774-4047-B3FA-214FE9721F90}" type="presParOf" srcId="{1DC052B6-41FC-4528-967F-E262557D06E9}" destId="{ED2E03FC-DC48-4BB0-BD15-A29FDF71261F}" srcOrd="0" destOrd="0" presId="urn:microsoft.com/office/officeart/2008/layout/LinedList"/>
    <dgm:cxn modelId="{C1E4AB0F-2310-4CF3-8DC3-247E7539CBFC}" type="presParOf" srcId="{1DC052B6-41FC-4528-967F-E262557D06E9}" destId="{F6237D64-99CC-4EF1-B9DC-3F1D829135E8}" srcOrd="1" destOrd="0" presId="urn:microsoft.com/office/officeart/2008/layout/LinedList"/>
    <dgm:cxn modelId="{B77696E6-2626-4B42-A64C-2009C4E5F14F}" type="presParOf" srcId="{B9338DA2-6DF8-4CCA-9A30-0AE0A1B3DCC1}" destId="{C80C80F4-AE9A-4845-A4BB-5CCD7B2EA0E3}" srcOrd="2" destOrd="0" presId="urn:microsoft.com/office/officeart/2008/layout/LinedList"/>
    <dgm:cxn modelId="{8DF4FF43-090A-45D7-AC2E-196F761CA2A4}" type="presParOf" srcId="{B9338DA2-6DF8-4CCA-9A30-0AE0A1B3DCC1}" destId="{00CA69A6-1E5D-4BD9-9DA9-D77013E14D7B}" srcOrd="3" destOrd="0" presId="urn:microsoft.com/office/officeart/2008/layout/LinedList"/>
    <dgm:cxn modelId="{DE6E1AB0-B071-4AF7-B886-FC6321FF49A2}" type="presParOf" srcId="{00CA69A6-1E5D-4BD9-9DA9-D77013E14D7B}" destId="{A86598DD-05FC-44CD-900D-3B00A3BA22F0}" srcOrd="0" destOrd="0" presId="urn:microsoft.com/office/officeart/2008/layout/LinedList"/>
    <dgm:cxn modelId="{7B6861EE-C0DF-4417-9C25-67BD1B041CB3}" type="presParOf" srcId="{00CA69A6-1E5D-4BD9-9DA9-D77013E14D7B}" destId="{26FB493C-0164-4F19-BD35-00F5B3ABCC9E}" srcOrd="1" destOrd="0" presId="urn:microsoft.com/office/officeart/2008/layout/LinedList"/>
    <dgm:cxn modelId="{C8961AD8-8EAE-46C0-AAF3-FF4EA42CD7CE}" type="presParOf" srcId="{B9338DA2-6DF8-4CCA-9A30-0AE0A1B3DCC1}" destId="{CA09DE59-6390-4F63-BD36-4ACAF40A1340}" srcOrd="4" destOrd="0" presId="urn:microsoft.com/office/officeart/2008/layout/LinedList"/>
    <dgm:cxn modelId="{2B6C89C3-837C-4500-B3C1-D1C4207CC77A}" type="presParOf" srcId="{B9338DA2-6DF8-4CCA-9A30-0AE0A1B3DCC1}" destId="{DB068E5F-F1AD-40DF-B806-852E815A3107}" srcOrd="5" destOrd="0" presId="urn:microsoft.com/office/officeart/2008/layout/LinedList"/>
    <dgm:cxn modelId="{F87C738E-562B-44A3-9B62-3B4A14BEC2BE}" type="presParOf" srcId="{DB068E5F-F1AD-40DF-B806-852E815A3107}" destId="{BF527AFE-E666-4B33-BAA7-E08D0B8BF4F1}" srcOrd="0" destOrd="0" presId="urn:microsoft.com/office/officeart/2008/layout/LinedList"/>
    <dgm:cxn modelId="{E38538F9-54DE-4FAC-A1FC-138E764A2C13}" type="presParOf" srcId="{DB068E5F-F1AD-40DF-B806-852E815A3107}" destId="{D08E5493-C618-4219-9736-E1C778BE614C}" srcOrd="1" destOrd="0" presId="urn:microsoft.com/office/officeart/2008/layout/LinedList"/>
    <dgm:cxn modelId="{50606741-C4C6-4FA9-8CEC-67EC2E0373FF}" type="presParOf" srcId="{B9338DA2-6DF8-4CCA-9A30-0AE0A1B3DCC1}" destId="{36EED9BA-61C3-4B46-AA1D-4845985D037B}" srcOrd="6" destOrd="0" presId="urn:microsoft.com/office/officeart/2008/layout/LinedList"/>
    <dgm:cxn modelId="{612BBA13-5A3D-47F3-88F4-D206234A1CE2}" type="presParOf" srcId="{B9338DA2-6DF8-4CCA-9A30-0AE0A1B3DCC1}" destId="{4457EC7F-7BC8-4045-82AD-B78DEE64113E}" srcOrd="7" destOrd="0" presId="urn:microsoft.com/office/officeart/2008/layout/LinedList"/>
    <dgm:cxn modelId="{2BCEFA2D-A66C-4EF3-B6C2-5653C23341AF}" type="presParOf" srcId="{4457EC7F-7BC8-4045-82AD-B78DEE64113E}" destId="{F28316D1-8196-43AC-9A9C-2DDFD981DDBD}" srcOrd="0" destOrd="0" presId="urn:microsoft.com/office/officeart/2008/layout/LinedList"/>
    <dgm:cxn modelId="{8E430BEC-F4F3-49AD-A8E8-50A5994EDF52}" type="presParOf" srcId="{4457EC7F-7BC8-4045-82AD-B78DEE64113E}" destId="{FD707603-4A4D-476B-AFAF-81E579CFD93F}" srcOrd="1" destOrd="0" presId="urn:microsoft.com/office/officeart/2008/layout/LinedList"/>
    <dgm:cxn modelId="{BAA95FFE-1724-4F5B-BD5D-BCB816FFEA91}" type="presParOf" srcId="{B9338DA2-6DF8-4CCA-9A30-0AE0A1B3DCC1}" destId="{EB3421C6-B9CE-48AC-9690-2B456853CECD}" srcOrd="8" destOrd="0" presId="urn:microsoft.com/office/officeart/2008/layout/LinedList"/>
    <dgm:cxn modelId="{7D8928E3-44C1-42C6-850A-A04F053CBB96}" type="presParOf" srcId="{B9338DA2-6DF8-4CCA-9A30-0AE0A1B3DCC1}" destId="{4447CD3C-58CB-43A1-876B-7911460A8995}" srcOrd="9" destOrd="0" presId="urn:microsoft.com/office/officeart/2008/layout/LinedList"/>
    <dgm:cxn modelId="{D0769A1B-6EF5-4987-BAFA-26A77F86872A}" type="presParOf" srcId="{4447CD3C-58CB-43A1-876B-7911460A8995}" destId="{B1BEE337-D162-4C5F-82A8-AF2AE3D13F6F}" srcOrd="0" destOrd="0" presId="urn:microsoft.com/office/officeart/2008/layout/LinedList"/>
    <dgm:cxn modelId="{0C9521CA-4FFD-4C9C-8621-F7CE528AD867}" type="presParOf" srcId="{4447CD3C-58CB-43A1-876B-7911460A8995}" destId="{E8827EB9-4D3C-47BB-9F18-747C8F086BAA}" srcOrd="1" destOrd="0" presId="urn:microsoft.com/office/officeart/2008/layout/LinedList"/>
    <dgm:cxn modelId="{74A81F82-E59E-4C37-834A-5DCE9A8A7745}" type="presParOf" srcId="{B9338DA2-6DF8-4CCA-9A30-0AE0A1B3DCC1}" destId="{0AB188C2-31C1-41B7-8651-7344E588FEB4}" srcOrd="10" destOrd="0" presId="urn:microsoft.com/office/officeart/2008/layout/LinedList"/>
    <dgm:cxn modelId="{2070A18F-CE66-4E0B-812E-5FF978177B4C}" type="presParOf" srcId="{B9338DA2-6DF8-4CCA-9A30-0AE0A1B3DCC1}" destId="{812AE0EB-DB8F-4146-8550-5EC22DB4A117}" srcOrd="11" destOrd="0" presId="urn:microsoft.com/office/officeart/2008/layout/LinedList"/>
    <dgm:cxn modelId="{33894709-0A93-433A-BA8E-8A663F98D73F}" type="presParOf" srcId="{812AE0EB-DB8F-4146-8550-5EC22DB4A117}" destId="{9E4ADADB-0EB9-4759-A36A-6C20358566DD}" srcOrd="0" destOrd="0" presId="urn:microsoft.com/office/officeart/2008/layout/LinedList"/>
    <dgm:cxn modelId="{460E5A48-2C15-4F89-8112-44064A574CDD}" type="presParOf" srcId="{812AE0EB-DB8F-4146-8550-5EC22DB4A117}" destId="{81FB4D60-621B-426A-8F17-FF40E67376D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E556807-9B56-406C-B4D8-5C33E8F3CB0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FAB37CA-B756-4083-982C-E141B96D0F51}">
      <dgm:prSet/>
      <dgm:spPr/>
      <dgm:t>
        <a:bodyPr/>
        <a:lstStyle/>
        <a:p>
          <a:pPr algn="just"/>
          <a:r>
            <a:rPr lang="en-US" b="0" dirty="0"/>
            <a:t>Using K-Means Clustering on a dataset containing demographic and behavioural variables, yields us 6 different segments of customers.</a:t>
          </a:r>
          <a:endParaRPr lang="en-IN" b="1" dirty="0"/>
        </a:p>
      </dgm:t>
    </dgm:pt>
    <dgm:pt modelId="{58C9FE5F-24DC-45B2-9F38-E724BD52C8DD}" type="parTrans" cxnId="{D534983A-478A-4B28-9A0C-6F1F05C0D87D}">
      <dgm:prSet/>
      <dgm:spPr/>
      <dgm:t>
        <a:bodyPr/>
        <a:lstStyle/>
        <a:p>
          <a:endParaRPr lang="en-IN"/>
        </a:p>
      </dgm:t>
    </dgm:pt>
    <dgm:pt modelId="{0EC50E2E-806F-47C4-930C-D1B4D9487558}" type="sibTrans" cxnId="{D534983A-478A-4B28-9A0C-6F1F05C0D87D}">
      <dgm:prSet/>
      <dgm:spPr/>
      <dgm:t>
        <a:bodyPr/>
        <a:lstStyle/>
        <a:p>
          <a:endParaRPr lang="en-IN"/>
        </a:p>
      </dgm:t>
    </dgm:pt>
    <dgm:pt modelId="{8D5C3024-5192-4F34-A0EE-EC337BFD211C}">
      <dgm:prSet/>
      <dgm:spPr/>
      <dgm:t>
        <a:bodyPr/>
        <a:lstStyle/>
        <a:p>
          <a:pPr algn="just"/>
          <a:r>
            <a:rPr lang="en-US" b="0" dirty="0"/>
            <a:t>Mall can re - use the trained model generated in this project,.</a:t>
          </a:r>
          <a:endParaRPr lang="en-IN" b="1" dirty="0"/>
        </a:p>
      </dgm:t>
    </dgm:pt>
    <dgm:pt modelId="{E2514F8D-7E59-405A-BC71-08EBC930F735}" type="parTrans" cxnId="{4FDB5BC9-12AD-444B-9ACB-075A7F4116D9}">
      <dgm:prSet/>
      <dgm:spPr/>
      <dgm:t>
        <a:bodyPr/>
        <a:lstStyle/>
        <a:p>
          <a:endParaRPr lang="en-IN"/>
        </a:p>
      </dgm:t>
    </dgm:pt>
    <dgm:pt modelId="{B0B422E6-7C2E-4A38-A0B5-EA73F336DBA7}" type="sibTrans" cxnId="{4FDB5BC9-12AD-444B-9ACB-075A7F4116D9}">
      <dgm:prSet/>
      <dgm:spPr/>
      <dgm:t>
        <a:bodyPr/>
        <a:lstStyle/>
        <a:p>
          <a:endParaRPr lang="en-IN"/>
        </a:p>
      </dgm:t>
    </dgm:pt>
    <dgm:pt modelId="{772585B7-FA8E-40E7-9E87-64551E48BDF2}">
      <dgm:prSet/>
      <dgm:spPr/>
      <dgm:t>
        <a:bodyPr/>
        <a:lstStyle/>
        <a:p>
          <a:pPr algn="just"/>
          <a:r>
            <a:rPr lang="en-US" b="0" dirty="0"/>
            <a:t>Each Customer Segment has its own characteristics, and its own distinct marketing needs. </a:t>
          </a:r>
          <a:endParaRPr lang="en-IN" b="1" dirty="0"/>
        </a:p>
      </dgm:t>
    </dgm:pt>
    <dgm:pt modelId="{3ABDB773-AEB0-4EEA-93EA-51015459127B}" type="parTrans" cxnId="{CFE6005A-8D87-4E60-8677-D32008F31054}">
      <dgm:prSet/>
      <dgm:spPr/>
      <dgm:t>
        <a:bodyPr/>
        <a:lstStyle/>
        <a:p>
          <a:endParaRPr lang="en-IN"/>
        </a:p>
      </dgm:t>
    </dgm:pt>
    <dgm:pt modelId="{FB294C82-85D0-4AC9-81CA-7F8BFF208936}" type="sibTrans" cxnId="{CFE6005A-8D87-4E60-8677-D32008F31054}">
      <dgm:prSet/>
      <dgm:spPr/>
      <dgm:t>
        <a:bodyPr/>
        <a:lstStyle/>
        <a:p>
          <a:endParaRPr lang="en-IN"/>
        </a:p>
      </dgm:t>
    </dgm:pt>
    <dgm:pt modelId="{015EC8A9-14C5-463F-97E7-5362CB2E3B40}">
      <dgm:prSet/>
      <dgm:spPr/>
      <dgm:t>
        <a:bodyPr/>
        <a:lstStyle/>
        <a:p>
          <a:pPr algn="just"/>
          <a:r>
            <a:rPr lang="en-US" b="0" dirty="0"/>
            <a:t>The Model can be used to allocate unknown customers or data points to the relevant segment. </a:t>
          </a:r>
          <a:endParaRPr lang="en-IN" b="1" dirty="0"/>
        </a:p>
      </dgm:t>
    </dgm:pt>
    <dgm:pt modelId="{EE3C8155-6988-4385-9796-4308C9758FFA}" type="parTrans" cxnId="{EFEC0CA3-AE75-40EA-A5F8-52136B4444F2}">
      <dgm:prSet/>
      <dgm:spPr/>
      <dgm:t>
        <a:bodyPr/>
        <a:lstStyle/>
        <a:p>
          <a:endParaRPr lang="en-IN"/>
        </a:p>
      </dgm:t>
    </dgm:pt>
    <dgm:pt modelId="{4B892A6E-A9FB-4950-840A-89F7DD1B62C8}" type="sibTrans" cxnId="{EFEC0CA3-AE75-40EA-A5F8-52136B4444F2}">
      <dgm:prSet/>
      <dgm:spPr/>
      <dgm:t>
        <a:bodyPr/>
        <a:lstStyle/>
        <a:p>
          <a:endParaRPr lang="en-IN"/>
        </a:p>
      </dgm:t>
    </dgm:pt>
    <dgm:pt modelId="{0FCC4306-089A-41B6-8D31-12F37663DD74}">
      <dgm:prSet/>
      <dgm:spPr/>
      <dgm:t>
        <a:bodyPr/>
        <a:lstStyle/>
        <a:p>
          <a:pPr algn="just"/>
          <a:r>
            <a:rPr lang="en-US" b="0" dirty="0"/>
            <a:t>This would enable to understand the customer’s specific needs and target them with a marketing technique that has been tailored to that individual. </a:t>
          </a:r>
          <a:endParaRPr lang="en-IN" b="1" dirty="0"/>
        </a:p>
      </dgm:t>
    </dgm:pt>
    <dgm:pt modelId="{2308A804-E57C-4BF4-B904-0A8FBEA0FC6B}" type="parTrans" cxnId="{AADF5CE3-3BF0-4317-B383-D279D24DF794}">
      <dgm:prSet/>
      <dgm:spPr/>
      <dgm:t>
        <a:bodyPr/>
        <a:lstStyle/>
        <a:p>
          <a:endParaRPr lang="en-IN"/>
        </a:p>
      </dgm:t>
    </dgm:pt>
    <dgm:pt modelId="{896A18CC-879A-4E4E-9F94-E48F3EDBA320}" type="sibTrans" cxnId="{AADF5CE3-3BF0-4317-B383-D279D24DF794}">
      <dgm:prSet/>
      <dgm:spPr/>
      <dgm:t>
        <a:bodyPr/>
        <a:lstStyle/>
        <a:p>
          <a:endParaRPr lang="en-IN"/>
        </a:p>
      </dgm:t>
    </dgm:pt>
    <dgm:pt modelId="{FA7F5674-E119-44FA-A6FC-F362DCEE8780}">
      <dgm:prSet/>
      <dgm:spPr/>
      <dgm:t>
        <a:bodyPr/>
        <a:lstStyle/>
        <a:p>
          <a:pPr algn="just"/>
          <a:r>
            <a:rPr lang="en-US" b="0" dirty="0"/>
            <a:t>This would in turn, increase the mall’s share of profits.</a:t>
          </a:r>
          <a:endParaRPr lang="en-IN" b="1" dirty="0"/>
        </a:p>
      </dgm:t>
    </dgm:pt>
    <dgm:pt modelId="{832AD0C3-99C5-419B-BAFC-7CCFCA9429DE}" type="parTrans" cxnId="{55DF362F-4497-4928-8A28-DE6A70A55579}">
      <dgm:prSet/>
      <dgm:spPr/>
      <dgm:t>
        <a:bodyPr/>
        <a:lstStyle/>
        <a:p>
          <a:endParaRPr lang="en-IN"/>
        </a:p>
      </dgm:t>
    </dgm:pt>
    <dgm:pt modelId="{843A7403-25E7-4971-8B6D-C34EA69F8F9F}" type="sibTrans" cxnId="{55DF362F-4497-4928-8A28-DE6A70A55579}">
      <dgm:prSet/>
      <dgm:spPr/>
      <dgm:t>
        <a:bodyPr/>
        <a:lstStyle/>
        <a:p>
          <a:endParaRPr lang="en-IN"/>
        </a:p>
      </dgm:t>
    </dgm:pt>
    <dgm:pt modelId="{99A502DF-AF4A-4240-92BC-8323B5B9E771}" type="pres">
      <dgm:prSet presAssocID="{1E556807-9B56-406C-B4D8-5C33E8F3CB0B}" presName="vert0" presStyleCnt="0">
        <dgm:presLayoutVars>
          <dgm:dir/>
          <dgm:animOne val="branch"/>
          <dgm:animLvl val="lvl"/>
        </dgm:presLayoutVars>
      </dgm:prSet>
      <dgm:spPr/>
    </dgm:pt>
    <dgm:pt modelId="{B53F8FE3-C78B-4F60-AA14-D9EA205B85F3}" type="pres">
      <dgm:prSet presAssocID="{CFAB37CA-B756-4083-982C-E141B96D0F51}" presName="thickLine" presStyleLbl="alignNode1" presStyleIdx="0" presStyleCnt="6"/>
      <dgm:spPr/>
    </dgm:pt>
    <dgm:pt modelId="{99FBCA99-DA38-4D32-B68B-39CF00B3B84B}" type="pres">
      <dgm:prSet presAssocID="{CFAB37CA-B756-4083-982C-E141B96D0F51}" presName="horz1" presStyleCnt="0"/>
      <dgm:spPr/>
    </dgm:pt>
    <dgm:pt modelId="{F2EB21F7-2CB1-4CEC-AA2B-3345A71C73D6}" type="pres">
      <dgm:prSet presAssocID="{CFAB37CA-B756-4083-982C-E141B96D0F51}" presName="tx1" presStyleLbl="revTx" presStyleIdx="0" presStyleCnt="6"/>
      <dgm:spPr/>
    </dgm:pt>
    <dgm:pt modelId="{F2E4E1EE-6C2B-401F-904D-A8146CA4BD50}" type="pres">
      <dgm:prSet presAssocID="{CFAB37CA-B756-4083-982C-E141B96D0F51}" presName="vert1" presStyleCnt="0"/>
      <dgm:spPr/>
    </dgm:pt>
    <dgm:pt modelId="{59BDB3FD-5F28-4FD9-8BAA-5BE2E8CC6FD8}" type="pres">
      <dgm:prSet presAssocID="{772585B7-FA8E-40E7-9E87-64551E48BDF2}" presName="thickLine" presStyleLbl="alignNode1" presStyleIdx="1" presStyleCnt="6"/>
      <dgm:spPr/>
    </dgm:pt>
    <dgm:pt modelId="{C837F072-EE0D-4B5F-A0B2-1C7C3D1A422F}" type="pres">
      <dgm:prSet presAssocID="{772585B7-FA8E-40E7-9E87-64551E48BDF2}" presName="horz1" presStyleCnt="0"/>
      <dgm:spPr/>
    </dgm:pt>
    <dgm:pt modelId="{CF251DBB-AC65-4A28-BE4A-E9BB0C814FA1}" type="pres">
      <dgm:prSet presAssocID="{772585B7-FA8E-40E7-9E87-64551E48BDF2}" presName="tx1" presStyleLbl="revTx" presStyleIdx="1" presStyleCnt="6"/>
      <dgm:spPr/>
    </dgm:pt>
    <dgm:pt modelId="{353CA20F-5D6B-4520-928D-AE240B07440F}" type="pres">
      <dgm:prSet presAssocID="{772585B7-FA8E-40E7-9E87-64551E48BDF2}" presName="vert1" presStyleCnt="0"/>
      <dgm:spPr/>
    </dgm:pt>
    <dgm:pt modelId="{A084091C-BD29-4DB8-AE7F-9FB5D233DFC3}" type="pres">
      <dgm:prSet presAssocID="{8D5C3024-5192-4F34-A0EE-EC337BFD211C}" presName="thickLine" presStyleLbl="alignNode1" presStyleIdx="2" presStyleCnt="6"/>
      <dgm:spPr/>
    </dgm:pt>
    <dgm:pt modelId="{C53A2D7B-2B0D-423C-8B08-0DEAA16CFB69}" type="pres">
      <dgm:prSet presAssocID="{8D5C3024-5192-4F34-A0EE-EC337BFD211C}" presName="horz1" presStyleCnt="0"/>
      <dgm:spPr/>
    </dgm:pt>
    <dgm:pt modelId="{90426EBA-81FF-4B92-841E-AEE7FE11D853}" type="pres">
      <dgm:prSet presAssocID="{8D5C3024-5192-4F34-A0EE-EC337BFD211C}" presName="tx1" presStyleLbl="revTx" presStyleIdx="2" presStyleCnt="6"/>
      <dgm:spPr/>
    </dgm:pt>
    <dgm:pt modelId="{C90EE627-2457-4742-8AF7-9ED7E4C87399}" type="pres">
      <dgm:prSet presAssocID="{8D5C3024-5192-4F34-A0EE-EC337BFD211C}" presName="vert1" presStyleCnt="0"/>
      <dgm:spPr/>
    </dgm:pt>
    <dgm:pt modelId="{77B8CB4B-A5FE-4A50-91BB-4CB3602FB118}" type="pres">
      <dgm:prSet presAssocID="{015EC8A9-14C5-463F-97E7-5362CB2E3B40}" presName="thickLine" presStyleLbl="alignNode1" presStyleIdx="3" presStyleCnt="6"/>
      <dgm:spPr/>
    </dgm:pt>
    <dgm:pt modelId="{642DA9C0-7362-4C55-AB9A-99F44CA780B4}" type="pres">
      <dgm:prSet presAssocID="{015EC8A9-14C5-463F-97E7-5362CB2E3B40}" presName="horz1" presStyleCnt="0"/>
      <dgm:spPr/>
    </dgm:pt>
    <dgm:pt modelId="{31F4D671-1FFA-429C-9B69-C07B8AD6417C}" type="pres">
      <dgm:prSet presAssocID="{015EC8A9-14C5-463F-97E7-5362CB2E3B40}" presName="tx1" presStyleLbl="revTx" presStyleIdx="3" presStyleCnt="6"/>
      <dgm:spPr/>
    </dgm:pt>
    <dgm:pt modelId="{0873DC8C-721D-44E8-8A89-969AAD1013AA}" type="pres">
      <dgm:prSet presAssocID="{015EC8A9-14C5-463F-97E7-5362CB2E3B40}" presName="vert1" presStyleCnt="0"/>
      <dgm:spPr/>
    </dgm:pt>
    <dgm:pt modelId="{E3B30A52-2A62-4849-9959-4D307C9F67EB}" type="pres">
      <dgm:prSet presAssocID="{0FCC4306-089A-41B6-8D31-12F37663DD74}" presName="thickLine" presStyleLbl="alignNode1" presStyleIdx="4" presStyleCnt="6"/>
      <dgm:spPr/>
    </dgm:pt>
    <dgm:pt modelId="{D5931611-9C23-45F1-A051-5051416A8C23}" type="pres">
      <dgm:prSet presAssocID="{0FCC4306-089A-41B6-8D31-12F37663DD74}" presName="horz1" presStyleCnt="0"/>
      <dgm:spPr/>
    </dgm:pt>
    <dgm:pt modelId="{807BDBAD-DF81-4B2F-8D32-1C35836DC6AF}" type="pres">
      <dgm:prSet presAssocID="{0FCC4306-089A-41B6-8D31-12F37663DD74}" presName="tx1" presStyleLbl="revTx" presStyleIdx="4" presStyleCnt="6"/>
      <dgm:spPr/>
    </dgm:pt>
    <dgm:pt modelId="{724A8B2A-F239-419E-81DE-13C7BAA00E39}" type="pres">
      <dgm:prSet presAssocID="{0FCC4306-089A-41B6-8D31-12F37663DD74}" presName="vert1" presStyleCnt="0"/>
      <dgm:spPr/>
    </dgm:pt>
    <dgm:pt modelId="{CF1C1276-30DA-4BAC-9945-B6AF82B14D8B}" type="pres">
      <dgm:prSet presAssocID="{FA7F5674-E119-44FA-A6FC-F362DCEE8780}" presName="thickLine" presStyleLbl="alignNode1" presStyleIdx="5" presStyleCnt="6"/>
      <dgm:spPr/>
    </dgm:pt>
    <dgm:pt modelId="{CB0DA1C8-8B21-4DDA-9E70-39A4EC11001A}" type="pres">
      <dgm:prSet presAssocID="{FA7F5674-E119-44FA-A6FC-F362DCEE8780}" presName="horz1" presStyleCnt="0"/>
      <dgm:spPr/>
    </dgm:pt>
    <dgm:pt modelId="{62E64AA9-7FDC-423B-A381-5BD3DAC9E94C}" type="pres">
      <dgm:prSet presAssocID="{FA7F5674-E119-44FA-A6FC-F362DCEE8780}" presName="tx1" presStyleLbl="revTx" presStyleIdx="5" presStyleCnt="6"/>
      <dgm:spPr/>
    </dgm:pt>
    <dgm:pt modelId="{34536891-D355-4066-AD88-50D9D3B2EF14}" type="pres">
      <dgm:prSet presAssocID="{FA7F5674-E119-44FA-A6FC-F362DCEE8780}" presName="vert1" presStyleCnt="0"/>
      <dgm:spPr/>
    </dgm:pt>
  </dgm:ptLst>
  <dgm:cxnLst>
    <dgm:cxn modelId="{55DF362F-4497-4928-8A28-DE6A70A55579}" srcId="{1E556807-9B56-406C-B4D8-5C33E8F3CB0B}" destId="{FA7F5674-E119-44FA-A6FC-F362DCEE8780}" srcOrd="5" destOrd="0" parTransId="{832AD0C3-99C5-419B-BAFC-7CCFCA9429DE}" sibTransId="{843A7403-25E7-4971-8B6D-C34EA69F8F9F}"/>
    <dgm:cxn modelId="{D534983A-478A-4B28-9A0C-6F1F05C0D87D}" srcId="{1E556807-9B56-406C-B4D8-5C33E8F3CB0B}" destId="{CFAB37CA-B756-4083-982C-E141B96D0F51}" srcOrd="0" destOrd="0" parTransId="{58C9FE5F-24DC-45B2-9F38-E724BD52C8DD}" sibTransId="{0EC50E2E-806F-47C4-930C-D1B4D9487558}"/>
    <dgm:cxn modelId="{2E630C5F-AA34-484A-A54C-5239E12ABE2E}" type="presOf" srcId="{772585B7-FA8E-40E7-9E87-64551E48BDF2}" destId="{CF251DBB-AC65-4A28-BE4A-E9BB0C814FA1}" srcOrd="0" destOrd="0" presId="urn:microsoft.com/office/officeart/2008/layout/LinedList"/>
    <dgm:cxn modelId="{23387867-CEC4-44C0-AF99-57F8B78501A0}" type="presOf" srcId="{1E556807-9B56-406C-B4D8-5C33E8F3CB0B}" destId="{99A502DF-AF4A-4240-92BC-8323B5B9E771}" srcOrd="0" destOrd="0" presId="urn:microsoft.com/office/officeart/2008/layout/LinedList"/>
    <dgm:cxn modelId="{CBB6D870-1FB1-432F-A55B-D83CA158A459}" type="presOf" srcId="{015EC8A9-14C5-463F-97E7-5362CB2E3B40}" destId="{31F4D671-1FFA-429C-9B69-C07B8AD6417C}" srcOrd="0" destOrd="0" presId="urn:microsoft.com/office/officeart/2008/layout/LinedList"/>
    <dgm:cxn modelId="{CBDD0577-E6A5-437E-A8EE-048D366DB7DB}" type="presOf" srcId="{0FCC4306-089A-41B6-8D31-12F37663DD74}" destId="{807BDBAD-DF81-4B2F-8D32-1C35836DC6AF}" srcOrd="0" destOrd="0" presId="urn:microsoft.com/office/officeart/2008/layout/LinedList"/>
    <dgm:cxn modelId="{656E7A59-9496-4A3F-9E8D-3957002FE08A}" type="presOf" srcId="{FA7F5674-E119-44FA-A6FC-F362DCEE8780}" destId="{62E64AA9-7FDC-423B-A381-5BD3DAC9E94C}" srcOrd="0" destOrd="0" presId="urn:microsoft.com/office/officeart/2008/layout/LinedList"/>
    <dgm:cxn modelId="{CFE6005A-8D87-4E60-8677-D32008F31054}" srcId="{1E556807-9B56-406C-B4D8-5C33E8F3CB0B}" destId="{772585B7-FA8E-40E7-9E87-64551E48BDF2}" srcOrd="1" destOrd="0" parTransId="{3ABDB773-AEB0-4EEA-93EA-51015459127B}" sibTransId="{FB294C82-85D0-4AC9-81CA-7F8BFF208936}"/>
    <dgm:cxn modelId="{F2A5B397-22C7-42A9-880E-8FBDF8BF7942}" type="presOf" srcId="{8D5C3024-5192-4F34-A0EE-EC337BFD211C}" destId="{90426EBA-81FF-4B92-841E-AEE7FE11D853}" srcOrd="0" destOrd="0" presId="urn:microsoft.com/office/officeart/2008/layout/LinedList"/>
    <dgm:cxn modelId="{EFEC0CA3-AE75-40EA-A5F8-52136B4444F2}" srcId="{1E556807-9B56-406C-B4D8-5C33E8F3CB0B}" destId="{015EC8A9-14C5-463F-97E7-5362CB2E3B40}" srcOrd="3" destOrd="0" parTransId="{EE3C8155-6988-4385-9796-4308C9758FFA}" sibTransId="{4B892A6E-A9FB-4950-840A-89F7DD1B62C8}"/>
    <dgm:cxn modelId="{4FDB5BC9-12AD-444B-9ACB-075A7F4116D9}" srcId="{1E556807-9B56-406C-B4D8-5C33E8F3CB0B}" destId="{8D5C3024-5192-4F34-A0EE-EC337BFD211C}" srcOrd="2" destOrd="0" parTransId="{E2514F8D-7E59-405A-BC71-08EBC930F735}" sibTransId="{B0B422E6-7C2E-4A38-A0B5-EA73F336DBA7}"/>
    <dgm:cxn modelId="{8E4CD8CF-8943-44DE-8690-818156D9C0C3}" type="presOf" srcId="{CFAB37CA-B756-4083-982C-E141B96D0F51}" destId="{F2EB21F7-2CB1-4CEC-AA2B-3345A71C73D6}" srcOrd="0" destOrd="0" presId="urn:microsoft.com/office/officeart/2008/layout/LinedList"/>
    <dgm:cxn modelId="{AADF5CE3-3BF0-4317-B383-D279D24DF794}" srcId="{1E556807-9B56-406C-B4D8-5C33E8F3CB0B}" destId="{0FCC4306-089A-41B6-8D31-12F37663DD74}" srcOrd="4" destOrd="0" parTransId="{2308A804-E57C-4BF4-B904-0A8FBEA0FC6B}" sibTransId="{896A18CC-879A-4E4E-9F94-E48F3EDBA320}"/>
    <dgm:cxn modelId="{C3D63949-3D79-4CF7-9068-E8D011895930}" type="presParOf" srcId="{99A502DF-AF4A-4240-92BC-8323B5B9E771}" destId="{B53F8FE3-C78B-4F60-AA14-D9EA205B85F3}" srcOrd="0" destOrd="0" presId="urn:microsoft.com/office/officeart/2008/layout/LinedList"/>
    <dgm:cxn modelId="{61FD3BE7-00F0-4CC4-AA2E-1B8A40C8031D}" type="presParOf" srcId="{99A502DF-AF4A-4240-92BC-8323B5B9E771}" destId="{99FBCA99-DA38-4D32-B68B-39CF00B3B84B}" srcOrd="1" destOrd="0" presId="urn:microsoft.com/office/officeart/2008/layout/LinedList"/>
    <dgm:cxn modelId="{A33021FA-8FD3-43F3-AC39-06205D0E6809}" type="presParOf" srcId="{99FBCA99-DA38-4D32-B68B-39CF00B3B84B}" destId="{F2EB21F7-2CB1-4CEC-AA2B-3345A71C73D6}" srcOrd="0" destOrd="0" presId="urn:microsoft.com/office/officeart/2008/layout/LinedList"/>
    <dgm:cxn modelId="{D4192BB6-8E87-40CD-96CC-124D86CD7732}" type="presParOf" srcId="{99FBCA99-DA38-4D32-B68B-39CF00B3B84B}" destId="{F2E4E1EE-6C2B-401F-904D-A8146CA4BD50}" srcOrd="1" destOrd="0" presId="urn:microsoft.com/office/officeart/2008/layout/LinedList"/>
    <dgm:cxn modelId="{6356FC77-2240-4C3A-83B9-59624A36EC21}" type="presParOf" srcId="{99A502DF-AF4A-4240-92BC-8323B5B9E771}" destId="{59BDB3FD-5F28-4FD9-8BAA-5BE2E8CC6FD8}" srcOrd="2" destOrd="0" presId="urn:microsoft.com/office/officeart/2008/layout/LinedList"/>
    <dgm:cxn modelId="{ABFBA92A-580A-41D9-A103-5B36F1065488}" type="presParOf" srcId="{99A502DF-AF4A-4240-92BC-8323B5B9E771}" destId="{C837F072-EE0D-4B5F-A0B2-1C7C3D1A422F}" srcOrd="3" destOrd="0" presId="urn:microsoft.com/office/officeart/2008/layout/LinedList"/>
    <dgm:cxn modelId="{5437A714-2EBF-4DA0-8EC1-9A625B526A08}" type="presParOf" srcId="{C837F072-EE0D-4B5F-A0B2-1C7C3D1A422F}" destId="{CF251DBB-AC65-4A28-BE4A-E9BB0C814FA1}" srcOrd="0" destOrd="0" presId="urn:microsoft.com/office/officeart/2008/layout/LinedList"/>
    <dgm:cxn modelId="{E9813CA9-35DA-4A3E-A6C7-0C1CB08A2A65}" type="presParOf" srcId="{C837F072-EE0D-4B5F-A0B2-1C7C3D1A422F}" destId="{353CA20F-5D6B-4520-928D-AE240B07440F}" srcOrd="1" destOrd="0" presId="urn:microsoft.com/office/officeart/2008/layout/LinedList"/>
    <dgm:cxn modelId="{06ECAE30-DD6D-45AB-9F33-E3558FC80C05}" type="presParOf" srcId="{99A502DF-AF4A-4240-92BC-8323B5B9E771}" destId="{A084091C-BD29-4DB8-AE7F-9FB5D233DFC3}" srcOrd="4" destOrd="0" presId="urn:microsoft.com/office/officeart/2008/layout/LinedList"/>
    <dgm:cxn modelId="{72C5BF93-0543-433A-8B1E-38D7BA813296}" type="presParOf" srcId="{99A502DF-AF4A-4240-92BC-8323B5B9E771}" destId="{C53A2D7B-2B0D-423C-8B08-0DEAA16CFB69}" srcOrd="5" destOrd="0" presId="urn:microsoft.com/office/officeart/2008/layout/LinedList"/>
    <dgm:cxn modelId="{0026C958-0516-4761-9012-0B5443AF1B83}" type="presParOf" srcId="{C53A2D7B-2B0D-423C-8B08-0DEAA16CFB69}" destId="{90426EBA-81FF-4B92-841E-AEE7FE11D853}" srcOrd="0" destOrd="0" presId="urn:microsoft.com/office/officeart/2008/layout/LinedList"/>
    <dgm:cxn modelId="{DBBB54B8-333D-490E-80ED-0D8AC6441C5A}" type="presParOf" srcId="{C53A2D7B-2B0D-423C-8B08-0DEAA16CFB69}" destId="{C90EE627-2457-4742-8AF7-9ED7E4C87399}" srcOrd="1" destOrd="0" presId="urn:microsoft.com/office/officeart/2008/layout/LinedList"/>
    <dgm:cxn modelId="{1969DE80-6AAE-476C-8489-6084BC053DF4}" type="presParOf" srcId="{99A502DF-AF4A-4240-92BC-8323B5B9E771}" destId="{77B8CB4B-A5FE-4A50-91BB-4CB3602FB118}" srcOrd="6" destOrd="0" presId="urn:microsoft.com/office/officeart/2008/layout/LinedList"/>
    <dgm:cxn modelId="{30136317-6324-4CF9-B16B-82CD01748624}" type="presParOf" srcId="{99A502DF-AF4A-4240-92BC-8323B5B9E771}" destId="{642DA9C0-7362-4C55-AB9A-99F44CA780B4}" srcOrd="7" destOrd="0" presId="urn:microsoft.com/office/officeart/2008/layout/LinedList"/>
    <dgm:cxn modelId="{3008926E-9228-4263-B44E-4EB71E28C82E}" type="presParOf" srcId="{642DA9C0-7362-4C55-AB9A-99F44CA780B4}" destId="{31F4D671-1FFA-429C-9B69-C07B8AD6417C}" srcOrd="0" destOrd="0" presId="urn:microsoft.com/office/officeart/2008/layout/LinedList"/>
    <dgm:cxn modelId="{065D2F08-912B-4FC5-B203-BF02A788E689}" type="presParOf" srcId="{642DA9C0-7362-4C55-AB9A-99F44CA780B4}" destId="{0873DC8C-721D-44E8-8A89-969AAD1013AA}" srcOrd="1" destOrd="0" presId="urn:microsoft.com/office/officeart/2008/layout/LinedList"/>
    <dgm:cxn modelId="{0A7F0568-9096-42BA-A6ED-8F31E8D9F9E4}" type="presParOf" srcId="{99A502DF-AF4A-4240-92BC-8323B5B9E771}" destId="{E3B30A52-2A62-4849-9959-4D307C9F67EB}" srcOrd="8" destOrd="0" presId="urn:microsoft.com/office/officeart/2008/layout/LinedList"/>
    <dgm:cxn modelId="{6B90247E-51F9-4CE8-9F36-EF8DC9D0C547}" type="presParOf" srcId="{99A502DF-AF4A-4240-92BC-8323B5B9E771}" destId="{D5931611-9C23-45F1-A051-5051416A8C23}" srcOrd="9" destOrd="0" presId="urn:microsoft.com/office/officeart/2008/layout/LinedList"/>
    <dgm:cxn modelId="{CE90557E-3750-4ECF-81FF-8A0152A4BB99}" type="presParOf" srcId="{D5931611-9C23-45F1-A051-5051416A8C23}" destId="{807BDBAD-DF81-4B2F-8D32-1C35836DC6AF}" srcOrd="0" destOrd="0" presId="urn:microsoft.com/office/officeart/2008/layout/LinedList"/>
    <dgm:cxn modelId="{EBD8210A-0864-4D3E-A274-F544795ECF73}" type="presParOf" srcId="{D5931611-9C23-45F1-A051-5051416A8C23}" destId="{724A8B2A-F239-419E-81DE-13C7BAA00E39}" srcOrd="1" destOrd="0" presId="urn:microsoft.com/office/officeart/2008/layout/LinedList"/>
    <dgm:cxn modelId="{7C1039B7-51ED-41EC-8E4A-4A5D470085B1}" type="presParOf" srcId="{99A502DF-AF4A-4240-92BC-8323B5B9E771}" destId="{CF1C1276-30DA-4BAC-9945-B6AF82B14D8B}" srcOrd="10" destOrd="0" presId="urn:microsoft.com/office/officeart/2008/layout/LinedList"/>
    <dgm:cxn modelId="{8CF2BE3F-8AD4-4A66-BF31-317BFEE95763}" type="presParOf" srcId="{99A502DF-AF4A-4240-92BC-8323B5B9E771}" destId="{CB0DA1C8-8B21-4DDA-9E70-39A4EC11001A}" srcOrd="11" destOrd="0" presId="urn:microsoft.com/office/officeart/2008/layout/LinedList"/>
    <dgm:cxn modelId="{A0253615-B2BE-4AA8-81AB-FA171424FD67}" type="presParOf" srcId="{CB0DA1C8-8B21-4DDA-9E70-39A4EC11001A}" destId="{62E64AA9-7FDC-423B-A381-5BD3DAC9E94C}" srcOrd="0" destOrd="0" presId="urn:microsoft.com/office/officeart/2008/layout/LinedList"/>
    <dgm:cxn modelId="{880A7425-D4BA-4D34-B38D-422E7BE1DA35}" type="presParOf" srcId="{CB0DA1C8-8B21-4DDA-9E70-39A4EC11001A}" destId="{34536891-D355-4066-AD88-50D9D3B2EF1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3673147-182D-4C81-8E28-8F5F09D6146A}" type="doc">
      <dgm:prSet loTypeId="urn:microsoft.com/office/officeart/2008/layout/VerticalCurved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64CAC75-1784-48ED-975E-D51CC0943837}">
      <dgm:prSet phldrT="[Text]"/>
      <dgm:spPr>
        <a:noFill/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IN" b="1" dirty="0"/>
            <a:t>Young Spendthrifts: </a:t>
          </a:r>
          <a:r>
            <a:rPr lang="en-IN" dirty="0"/>
            <a:t>negative pca1 and negative pca2 value</a:t>
          </a:r>
        </a:p>
      </dgm:t>
    </dgm:pt>
    <dgm:pt modelId="{B311144B-9545-4594-8E5D-49ABBD19DBD9}" type="parTrans" cxnId="{323B36B6-1B28-4714-BB88-30E879F811F3}">
      <dgm:prSet/>
      <dgm:spPr/>
      <dgm:t>
        <a:bodyPr/>
        <a:lstStyle/>
        <a:p>
          <a:endParaRPr lang="en-IN"/>
        </a:p>
      </dgm:t>
    </dgm:pt>
    <dgm:pt modelId="{7980452F-A750-48C0-B7BA-FD392512AF05}" type="sibTrans" cxnId="{323B36B6-1B28-4714-BB88-30E879F811F3}">
      <dgm:prSet/>
      <dgm:spPr>
        <a:ln>
          <a:noFill/>
        </a:ln>
      </dgm:spPr>
      <dgm:t>
        <a:bodyPr/>
        <a:lstStyle/>
        <a:p>
          <a:endParaRPr lang="en-IN"/>
        </a:p>
      </dgm:t>
    </dgm:pt>
    <dgm:pt modelId="{F7D967D9-2558-4326-BBBF-3CA99ADACEC5}">
      <dgm:prSet phldrT="[Text]"/>
      <dgm:spPr>
        <a:noFill/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IN" b="1" dirty="0"/>
            <a:t>Young Moderate Spenders: </a:t>
          </a:r>
          <a:r>
            <a:rPr lang="en-IN" dirty="0"/>
            <a:t>both pca1 </a:t>
          </a:r>
          <a:r>
            <a:rPr lang="en-IN" dirty="0" err="1"/>
            <a:t>nad</a:t>
          </a:r>
          <a:r>
            <a:rPr lang="en-IN" dirty="0"/>
            <a:t> pca2 value in range of -1 to +1</a:t>
          </a:r>
        </a:p>
      </dgm:t>
    </dgm:pt>
    <dgm:pt modelId="{20BFDF07-011D-4142-862A-76B1017194FE}" type="parTrans" cxnId="{E8747946-A292-4292-BF12-2179CAE60865}">
      <dgm:prSet/>
      <dgm:spPr/>
      <dgm:t>
        <a:bodyPr/>
        <a:lstStyle/>
        <a:p>
          <a:endParaRPr lang="en-IN"/>
        </a:p>
      </dgm:t>
    </dgm:pt>
    <dgm:pt modelId="{985460F3-FA4C-4812-B69C-66B648583317}" type="sibTrans" cxnId="{E8747946-A292-4292-BF12-2179CAE60865}">
      <dgm:prSet/>
      <dgm:spPr/>
      <dgm:t>
        <a:bodyPr/>
        <a:lstStyle/>
        <a:p>
          <a:endParaRPr lang="en-IN"/>
        </a:p>
      </dgm:t>
    </dgm:pt>
    <dgm:pt modelId="{FBD43B0B-BDA0-4888-8915-9296C1980EE0}">
      <dgm:prSet phldrT="[Text]"/>
      <dgm:spPr>
        <a:noFill/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IN" b="1" dirty="0"/>
            <a:t>Middle-aged Moderate Spenders: </a:t>
          </a:r>
          <a:r>
            <a:rPr lang="en-IN" dirty="0"/>
            <a:t>positive pca1 and pca2 value in range of -1 to +1.</a:t>
          </a:r>
        </a:p>
      </dgm:t>
    </dgm:pt>
    <dgm:pt modelId="{8D554784-93D1-44B4-8F69-FF767BD219EF}" type="parTrans" cxnId="{72A938E5-9753-4883-9D5E-DE89EAD2F0DA}">
      <dgm:prSet/>
      <dgm:spPr/>
      <dgm:t>
        <a:bodyPr/>
        <a:lstStyle/>
        <a:p>
          <a:endParaRPr lang="en-IN"/>
        </a:p>
      </dgm:t>
    </dgm:pt>
    <dgm:pt modelId="{E884AC6D-4FED-4521-A9CF-8057A9F1D4E0}" type="sibTrans" cxnId="{72A938E5-9753-4883-9D5E-DE89EAD2F0DA}">
      <dgm:prSet/>
      <dgm:spPr/>
      <dgm:t>
        <a:bodyPr/>
        <a:lstStyle/>
        <a:p>
          <a:endParaRPr lang="en-IN"/>
        </a:p>
      </dgm:t>
    </dgm:pt>
    <dgm:pt modelId="{508959FB-97F3-4020-98A9-B7B7F54696DB}">
      <dgm:prSet phldrT="[Text]"/>
      <dgm:spPr>
        <a:noFill/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IN" b="1" dirty="0"/>
            <a:t>Prime Customers: </a:t>
          </a:r>
          <a:r>
            <a:rPr lang="en-IN" dirty="0"/>
            <a:t>negative pca1 and positive pca2 value.</a:t>
          </a:r>
        </a:p>
      </dgm:t>
    </dgm:pt>
    <dgm:pt modelId="{838004DB-6826-4EC5-8195-2E1C6825F169}" type="parTrans" cxnId="{B44CBD18-E3BA-47C5-947E-83A69535B3E0}">
      <dgm:prSet/>
      <dgm:spPr/>
      <dgm:t>
        <a:bodyPr/>
        <a:lstStyle/>
        <a:p>
          <a:endParaRPr lang="en-IN"/>
        </a:p>
      </dgm:t>
    </dgm:pt>
    <dgm:pt modelId="{4CE9A0E7-4F8A-48A8-A148-46C125DE65A0}" type="sibTrans" cxnId="{B44CBD18-E3BA-47C5-947E-83A69535B3E0}">
      <dgm:prSet/>
      <dgm:spPr/>
      <dgm:t>
        <a:bodyPr/>
        <a:lstStyle/>
        <a:p>
          <a:endParaRPr lang="en-IN"/>
        </a:p>
      </dgm:t>
    </dgm:pt>
    <dgm:pt modelId="{E134600F-492A-4766-A25A-195EA72E63CD}">
      <dgm:prSet phldrT="[Text]"/>
      <dgm:spPr>
        <a:noFill/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IN" b="1" dirty="0"/>
            <a:t>Low Budget Methodical Customers:</a:t>
          </a:r>
          <a:r>
            <a:rPr lang="en-IN" dirty="0"/>
            <a:t> positive pca1 and negative pca2 .</a:t>
          </a:r>
        </a:p>
      </dgm:t>
    </dgm:pt>
    <dgm:pt modelId="{FCBF4BE7-FB52-49EB-A53E-0A7791610F76}" type="parTrans" cxnId="{6A7DAA0D-EB96-41C1-91DB-7638DABBCD98}">
      <dgm:prSet/>
      <dgm:spPr/>
      <dgm:t>
        <a:bodyPr/>
        <a:lstStyle/>
        <a:p>
          <a:endParaRPr lang="en-IN"/>
        </a:p>
      </dgm:t>
    </dgm:pt>
    <dgm:pt modelId="{0EE7DABD-6849-49E3-880A-CD05F66BF89D}" type="sibTrans" cxnId="{6A7DAA0D-EB96-41C1-91DB-7638DABBCD98}">
      <dgm:prSet/>
      <dgm:spPr/>
      <dgm:t>
        <a:bodyPr/>
        <a:lstStyle/>
        <a:p>
          <a:endParaRPr lang="en-IN"/>
        </a:p>
      </dgm:t>
    </dgm:pt>
    <dgm:pt modelId="{41DAE9E7-0CA7-475B-876F-41B14470F9B9}">
      <dgm:prSet phldrT="[Text]"/>
      <dgm:spPr>
        <a:noFill/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IN" b="1" dirty="0"/>
            <a:t>Middle-aged, High Earner, Low Spender:</a:t>
          </a:r>
          <a:r>
            <a:rPr lang="en-IN" dirty="0"/>
            <a:t> with positive pca1 and positive pca2.</a:t>
          </a:r>
        </a:p>
      </dgm:t>
    </dgm:pt>
    <dgm:pt modelId="{F8A64FEA-7201-4ECB-8BF6-36E8F3D54318}" type="parTrans" cxnId="{808D5327-418D-4537-B4C6-03A2D7133926}">
      <dgm:prSet/>
      <dgm:spPr/>
      <dgm:t>
        <a:bodyPr/>
        <a:lstStyle/>
        <a:p>
          <a:endParaRPr lang="en-IN"/>
        </a:p>
      </dgm:t>
    </dgm:pt>
    <dgm:pt modelId="{968BE43F-9770-444B-8715-7D2BE7723EE7}" type="sibTrans" cxnId="{808D5327-418D-4537-B4C6-03A2D7133926}">
      <dgm:prSet/>
      <dgm:spPr/>
      <dgm:t>
        <a:bodyPr/>
        <a:lstStyle/>
        <a:p>
          <a:endParaRPr lang="en-IN"/>
        </a:p>
      </dgm:t>
    </dgm:pt>
    <dgm:pt modelId="{88F56D82-4EAF-47AD-A850-EDB53D5C8167}" type="pres">
      <dgm:prSet presAssocID="{F3673147-182D-4C81-8E28-8F5F09D6146A}" presName="Name0" presStyleCnt="0">
        <dgm:presLayoutVars>
          <dgm:chMax val="7"/>
          <dgm:chPref val="7"/>
          <dgm:dir/>
        </dgm:presLayoutVars>
      </dgm:prSet>
      <dgm:spPr/>
    </dgm:pt>
    <dgm:pt modelId="{5863B342-D938-4530-87EC-F1077A516C74}" type="pres">
      <dgm:prSet presAssocID="{F3673147-182D-4C81-8E28-8F5F09D6146A}" presName="Name1" presStyleCnt="0"/>
      <dgm:spPr/>
    </dgm:pt>
    <dgm:pt modelId="{05BEBA59-B85D-4D97-96C4-99B7535E06CB}" type="pres">
      <dgm:prSet presAssocID="{F3673147-182D-4C81-8E28-8F5F09D6146A}" presName="cycle" presStyleCnt="0"/>
      <dgm:spPr/>
    </dgm:pt>
    <dgm:pt modelId="{6FF132DA-6B43-4940-A91D-CCBB84C8BD42}" type="pres">
      <dgm:prSet presAssocID="{F3673147-182D-4C81-8E28-8F5F09D6146A}" presName="srcNode" presStyleLbl="node1" presStyleIdx="0" presStyleCnt="6"/>
      <dgm:spPr/>
    </dgm:pt>
    <dgm:pt modelId="{9C864214-0FAE-44BA-81C3-8EC3618D3F47}" type="pres">
      <dgm:prSet presAssocID="{F3673147-182D-4C81-8E28-8F5F09D6146A}" presName="conn" presStyleLbl="parChTrans1D2" presStyleIdx="0" presStyleCnt="1" custScaleX="91192" custLinFactNeighborX="-501"/>
      <dgm:spPr/>
    </dgm:pt>
    <dgm:pt modelId="{B31CD7B2-5A54-4B0D-B99F-C240749CFFB0}" type="pres">
      <dgm:prSet presAssocID="{F3673147-182D-4C81-8E28-8F5F09D6146A}" presName="extraNode" presStyleLbl="node1" presStyleIdx="0" presStyleCnt="6"/>
      <dgm:spPr/>
    </dgm:pt>
    <dgm:pt modelId="{CD853550-BB41-43A4-AA39-C7F463E839DA}" type="pres">
      <dgm:prSet presAssocID="{F3673147-182D-4C81-8E28-8F5F09D6146A}" presName="dstNode" presStyleLbl="node1" presStyleIdx="0" presStyleCnt="6"/>
      <dgm:spPr/>
    </dgm:pt>
    <dgm:pt modelId="{57E5A631-8A4C-4038-82E1-5FAF3842499A}" type="pres">
      <dgm:prSet presAssocID="{364CAC75-1784-48ED-975E-D51CC0943837}" presName="text_1" presStyleLbl="node1" presStyleIdx="0" presStyleCnt="6">
        <dgm:presLayoutVars>
          <dgm:bulletEnabled val="1"/>
        </dgm:presLayoutVars>
      </dgm:prSet>
      <dgm:spPr/>
    </dgm:pt>
    <dgm:pt modelId="{8655EDED-D57D-4470-AC27-C1C2682457B2}" type="pres">
      <dgm:prSet presAssocID="{364CAC75-1784-48ED-975E-D51CC0943837}" presName="accent_1" presStyleCnt="0"/>
      <dgm:spPr/>
    </dgm:pt>
    <dgm:pt modelId="{AF5C4911-333A-4DA4-A7AF-DA7B51C04602}" type="pres">
      <dgm:prSet presAssocID="{364CAC75-1784-48ED-975E-D51CC0943837}" presName="accentRepeatNode" presStyleLbl="solidFgAcc1" presStyleIdx="0" presStyleCnt="6"/>
      <dgm:spPr>
        <a:solidFill>
          <a:srgbClr val="3AFF3A"/>
        </a:solidFill>
        <a:ln>
          <a:noFill/>
        </a:ln>
      </dgm:spPr>
    </dgm:pt>
    <dgm:pt modelId="{E032B7B1-FCD5-480C-9126-DBFE56853C34}" type="pres">
      <dgm:prSet presAssocID="{F7D967D9-2558-4326-BBBF-3CA99ADACEC5}" presName="text_2" presStyleLbl="node1" presStyleIdx="1" presStyleCnt="6">
        <dgm:presLayoutVars>
          <dgm:bulletEnabled val="1"/>
        </dgm:presLayoutVars>
      </dgm:prSet>
      <dgm:spPr/>
    </dgm:pt>
    <dgm:pt modelId="{450561CF-F722-430F-9A30-8409AEF70EDC}" type="pres">
      <dgm:prSet presAssocID="{F7D967D9-2558-4326-BBBF-3CA99ADACEC5}" presName="accent_2" presStyleCnt="0"/>
      <dgm:spPr/>
    </dgm:pt>
    <dgm:pt modelId="{9DF78F8F-8E5E-4702-92BD-560B62369FAB}" type="pres">
      <dgm:prSet presAssocID="{F7D967D9-2558-4326-BBBF-3CA99ADACEC5}" presName="accentRepeatNode" presStyleLbl="solidFgAcc1" presStyleIdx="1" presStyleCnt="6"/>
      <dgm:spPr>
        <a:solidFill>
          <a:srgbClr val="E41010"/>
        </a:solidFill>
        <a:ln>
          <a:noFill/>
        </a:ln>
      </dgm:spPr>
    </dgm:pt>
    <dgm:pt modelId="{464021BB-6BCA-4D8E-8467-2DF26205994F}" type="pres">
      <dgm:prSet presAssocID="{FBD43B0B-BDA0-4888-8915-9296C1980EE0}" presName="text_3" presStyleLbl="node1" presStyleIdx="2" presStyleCnt="6">
        <dgm:presLayoutVars>
          <dgm:bulletEnabled val="1"/>
        </dgm:presLayoutVars>
      </dgm:prSet>
      <dgm:spPr/>
    </dgm:pt>
    <dgm:pt modelId="{B1B147BD-9924-45B0-AB57-055E70069A3E}" type="pres">
      <dgm:prSet presAssocID="{FBD43B0B-BDA0-4888-8915-9296C1980EE0}" presName="accent_3" presStyleCnt="0"/>
      <dgm:spPr/>
    </dgm:pt>
    <dgm:pt modelId="{B549EE8E-30E2-466D-9695-B4CF8AAA4969}" type="pres">
      <dgm:prSet presAssocID="{FBD43B0B-BDA0-4888-8915-9296C1980EE0}" presName="accentRepeatNode" presStyleLbl="solidFgAcc1" presStyleIdx="2" presStyleCnt="6"/>
      <dgm:spPr>
        <a:solidFill>
          <a:srgbClr val="FFFF32"/>
        </a:solidFill>
        <a:ln>
          <a:noFill/>
        </a:ln>
      </dgm:spPr>
    </dgm:pt>
    <dgm:pt modelId="{4ADE0FC6-9E73-4DE3-854E-D4848196885F}" type="pres">
      <dgm:prSet presAssocID="{508959FB-97F3-4020-98A9-B7B7F54696DB}" presName="text_4" presStyleLbl="node1" presStyleIdx="3" presStyleCnt="6">
        <dgm:presLayoutVars>
          <dgm:bulletEnabled val="1"/>
        </dgm:presLayoutVars>
      </dgm:prSet>
      <dgm:spPr/>
    </dgm:pt>
    <dgm:pt modelId="{2CEADA42-BD34-4DB7-B889-513059EF4D25}" type="pres">
      <dgm:prSet presAssocID="{508959FB-97F3-4020-98A9-B7B7F54696DB}" presName="accent_4" presStyleCnt="0"/>
      <dgm:spPr/>
    </dgm:pt>
    <dgm:pt modelId="{55314984-E1ED-4CA2-B1FA-FC062D8F7F7C}" type="pres">
      <dgm:prSet presAssocID="{508959FB-97F3-4020-98A9-B7B7F54696DB}" presName="accentRepeatNode" presStyleLbl="solidFgAcc1" presStyleIdx="3" presStyleCnt="6"/>
      <dgm:spPr>
        <a:solidFill>
          <a:srgbClr val="44FFFF"/>
        </a:solidFill>
        <a:ln>
          <a:noFill/>
        </a:ln>
      </dgm:spPr>
    </dgm:pt>
    <dgm:pt modelId="{7281C78F-6D84-4A6A-9D4E-6453E105EE3A}" type="pres">
      <dgm:prSet presAssocID="{E134600F-492A-4766-A25A-195EA72E63CD}" presName="text_5" presStyleLbl="node1" presStyleIdx="4" presStyleCnt="6">
        <dgm:presLayoutVars>
          <dgm:bulletEnabled val="1"/>
        </dgm:presLayoutVars>
      </dgm:prSet>
      <dgm:spPr/>
    </dgm:pt>
    <dgm:pt modelId="{DE6647AB-E6A1-4627-A82C-4983B0FB1C03}" type="pres">
      <dgm:prSet presAssocID="{E134600F-492A-4766-A25A-195EA72E63CD}" presName="accent_5" presStyleCnt="0"/>
      <dgm:spPr/>
    </dgm:pt>
    <dgm:pt modelId="{1A752D97-ED07-4AB4-8DA9-166093CD29B8}" type="pres">
      <dgm:prSet presAssocID="{E134600F-492A-4766-A25A-195EA72E63CD}" presName="accentRepeatNode" presStyleLbl="solidFgAcc1" presStyleIdx="4" presStyleCnt="6"/>
      <dgm:spPr>
        <a:solidFill>
          <a:srgbClr val="0000C3"/>
        </a:solidFill>
        <a:ln>
          <a:noFill/>
        </a:ln>
      </dgm:spPr>
    </dgm:pt>
    <dgm:pt modelId="{02256EB7-68F0-47E2-A23C-6BF70DB15F53}" type="pres">
      <dgm:prSet presAssocID="{41DAE9E7-0CA7-475B-876F-41B14470F9B9}" presName="text_6" presStyleLbl="node1" presStyleIdx="5" presStyleCnt="6">
        <dgm:presLayoutVars>
          <dgm:bulletEnabled val="1"/>
        </dgm:presLayoutVars>
      </dgm:prSet>
      <dgm:spPr/>
    </dgm:pt>
    <dgm:pt modelId="{9C684D31-68C9-49F2-9CDB-280C91FB255D}" type="pres">
      <dgm:prSet presAssocID="{41DAE9E7-0CA7-475B-876F-41B14470F9B9}" presName="accent_6" presStyleCnt="0"/>
      <dgm:spPr/>
    </dgm:pt>
    <dgm:pt modelId="{E7684161-97CB-497F-879C-B3AA9DCADEA9}" type="pres">
      <dgm:prSet presAssocID="{41DAE9E7-0CA7-475B-876F-41B14470F9B9}" presName="accentRepeatNode" presStyleLbl="solidFgAcc1" presStyleIdx="5" presStyleCnt="6"/>
      <dgm:spPr>
        <a:solidFill>
          <a:srgbClr val="FF13FF"/>
        </a:solidFill>
        <a:ln>
          <a:noFill/>
        </a:ln>
      </dgm:spPr>
    </dgm:pt>
  </dgm:ptLst>
  <dgm:cxnLst>
    <dgm:cxn modelId="{E5EB3C03-786C-4FE2-8B36-5CD1A70CE5A0}" type="presOf" srcId="{7980452F-A750-48C0-B7BA-FD392512AF05}" destId="{9C864214-0FAE-44BA-81C3-8EC3618D3F47}" srcOrd="0" destOrd="0" presId="urn:microsoft.com/office/officeart/2008/layout/VerticalCurvedList"/>
    <dgm:cxn modelId="{6A7DAA0D-EB96-41C1-91DB-7638DABBCD98}" srcId="{F3673147-182D-4C81-8E28-8F5F09D6146A}" destId="{E134600F-492A-4766-A25A-195EA72E63CD}" srcOrd="4" destOrd="0" parTransId="{FCBF4BE7-FB52-49EB-A53E-0A7791610F76}" sibTransId="{0EE7DABD-6849-49E3-880A-CD05F66BF89D}"/>
    <dgm:cxn modelId="{B44CBD18-E3BA-47C5-947E-83A69535B3E0}" srcId="{F3673147-182D-4C81-8E28-8F5F09D6146A}" destId="{508959FB-97F3-4020-98A9-B7B7F54696DB}" srcOrd="3" destOrd="0" parTransId="{838004DB-6826-4EC5-8195-2E1C6825F169}" sibTransId="{4CE9A0E7-4F8A-48A8-A148-46C125DE65A0}"/>
    <dgm:cxn modelId="{808D5327-418D-4537-B4C6-03A2D7133926}" srcId="{F3673147-182D-4C81-8E28-8F5F09D6146A}" destId="{41DAE9E7-0CA7-475B-876F-41B14470F9B9}" srcOrd="5" destOrd="0" parTransId="{F8A64FEA-7201-4ECB-8BF6-36E8F3D54318}" sibTransId="{968BE43F-9770-444B-8715-7D2BE7723EE7}"/>
    <dgm:cxn modelId="{E8747946-A292-4292-BF12-2179CAE60865}" srcId="{F3673147-182D-4C81-8E28-8F5F09D6146A}" destId="{F7D967D9-2558-4326-BBBF-3CA99ADACEC5}" srcOrd="1" destOrd="0" parTransId="{20BFDF07-011D-4142-862A-76B1017194FE}" sibTransId="{985460F3-FA4C-4812-B69C-66B648583317}"/>
    <dgm:cxn modelId="{6EB43BAC-FAD2-4282-A45B-86AEEFDBF9F2}" type="presOf" srcId="{508959FB-97F3-4020-98A9-B7B7F54696DB}" destId="{4ADE0FC6-9E73-4DE3-854E-D4848196885F}" srcOrd="0" destOrd="0" presId="urn:microsoft.com/office/officeart/2008/layout/VerticalCurvedList"/>
    <dgm:cxn modelId="{EAEF2CAE-B61F-47D8-AF5E-E0F41304792D}" type="presOf" srcId="{FBD43B0B-BDA0-4888-8915-9296C1980EE0}" destId="{464021BB-6BCA-4D8E-8467-2DF26205994F}" srcOrd="0" destOrd="0" presId="urn:microsoft.com/office/officeart/2008/layout/VerticalCurvedList"/>
    <dgm:cxn modelId="{3A2E69B5-C542-4951-B13F-672CF8A2AC09}" type="presOf" srcId="{364CAC75-1784-48ED-975E-D51CC0943837}" destId="{57E5A631-8A4C-4038-82E1-5FAF3842499A}" srcOrd="0" destOrd="0" presId="urn:microsoft.com/office/officeart/2008/layout/VerticalCurvedList"/>
    <dgm:cxn modelId="{323B36B6-1B28-4714-BB88-30E879F811F3}" srcId="{F3673147-182D-4C81-8E28-8F5F09D6146A}" destId="{364CAC75-1784-48ED-975E-D51CC0943837}" srcOrd="0" destOrd="0" parTransId="{B311144B-9545-4594-8E5D-49ABBD19DBD9}" sibTransId="{7980452F-A750-48C0-B7BA-FD392512AF05}"/>
    <dgm:cxn modelId="{653473B7-B743-49A1-AD1C-5C89EE9B6584}" type="presOf" srcId="{41DAE9E7-0CA7-475B-876F-41B14470F9B9}" destId="{02256EB7-68F0-47E2-A23C-6BF70DB15F53}" srcOrd="0" destOrd="0" presId="urn:microsoft.com/office/officeart/2008/layout/VerticalCurvedList"/>
    <dgm:cxn modelId="{CA68C1BC-8AD8-47F8-93A2-E16A2EE11DEA}" type="presOf" srcId="{F7D967D9-2558-4326-BBBF-3CA99ADACEC5}" destId="{E032B7B1-FCD5-480C-9126-DBFE56853C34}" srcOrd="0" destOrd="0" presId="urn:microsoft.com/office/officeart/2008/layout/VerticalCurvedList"/>
    <dgm:cxn modelId="{595433BF-1F3E-4324-9FB8-14FB79D468B4}" type="presOf" srcId="{F3673147-182D-4C81-8E28-8F5F09D6146A}" destId="{88F56D82-4EAF-47AD-A850-EDB53D5C8167}" srcOrd="0" destOrd="0" presId="urn:microsoft.com/office/officeart/2008/layout/VerticalCurvedList"/>
    <dgm:cxn modelId="{72A938E5-9753-4883-9D5E-DE89EAD2F0DA}" srcId="{F3673147-182D-4C81-8E28-8F5F09D6146A}" destId="{FBD43B0B-BDA0-4888-8915-9296C1980EE0}" srcOrd="2" destOrd="0" parTransId="{8D554784-93D1-44B4-8F69-FF767BD219EF}" sibTransId="{E884AC6D-4FED-4521-A9CF-8057A9F1D4E0}"/>
    <dgm:cxn modelId="{276432E6-1D38-4531-9ADE-594F47438F5B}" type="presOf" srcId="{E134600F-492A-4766-A25A-195EA72E63CD}" destId="{7281C78F-6D84-4A6A-9D4E-6453E105EE3A}" srcOrd="0" destOrd="0" presId="urn:microsoft.com/office/officeart/2008/layout/VerticalCurvedList"/>
    <dgm:cxn modelId="{585D6996-EE10-486B-84A9-35CD839064B3}" type="presParOf" srcId="{88F56D82-4EAF-47AD-A850-EDB53D5C8167}" destId="{5863B342-D938-4530-87EC-F1077A516C74}" srcOrd="0" destOrd="0" presId="urn:microsoft.com/office/officeart/2008/layout/VerticalCurvedList"/>
    <dgm:cxn modelId="{AC2CCE11-9FBD-4EA5-8A01-220D883EB156}" type="presParOf" srcId="{5863B342-D938-4530-87EC-F1077A516C74}" destId="{05BEBA59-B85D-4D97-96C4-99B7535E06CB}" srcOrd="0" destOrd="0" presId="urn:microsoft.com/office/officeart/2008/layout/VerticalCurvedList"/>
    <dgm:cxn modelId="{33D84E3C-74E2-4D99-BC47-C8B97A275A4F}" type="presParOf" srcId="{05BEBA59-B85D-4D97-96C4-99B7535E06CB}" destId="{6FF132DA-6B43-4940-A91D-CCBB84C8BD42}" srcOrd="0" destOrd="0" presId="urn:microsoft.com/office/officeart/2008/layout/VerticalCurvedList"/>
    <dgm:cxn modelId="{53569440-5D2C-4E9A-A4BD-11A41C0CB91D}" type="presParOf" srcId="{05BEBA59-B85D-4D97-96C4-99B7535E06CB}" destId="{9C864214-0FAE-44BA-81C3-8EC3618D3F47}" srcOrd="1" destOrd="0" presId="urn:microsoft.com/office/officeart/2008/layout/VerticalCurvedList"/>
    <dgm:cxn modelId="{738ADFD7-8A35-4F8F-A458-ACE296891721}" type="presParOf" srcId="{05BEBA59-B85D-4D97-96C4-99B7535E06CB}" destId="{B31CD7B2-5A54-4B0D-B99F-C240749CFFB0}" srcOrd="2" destOrd="0" presId="urn:microsoft.com/office/officeart/2008/layout/VerticalCurvedList"/>
    <dgm:cxn modelId="{468B5033-98C8-463A-8415-42098FA81093}" type="presParOf" srcId="{05BEBA59-B85D-4D97-96C4-99B7535E06CB}" destId="{CD853550-BB41-43A4-AA39-C7F463E839DA}" srcOrd="3" destOrd="0" presId="urn:microsoft.com/office/officeart/2008/layout/VerticalCurvedList"/>
    <dgm:cxn modelId="{4B8C96D3-01B8-4B2F-B6F3-C588E66CE46A}" type="presParOf" srcId="{5863B342-D938-4530-87EC-F1077A516C74}" destId="{57E5A631-8A4C-4038-82E1-5FAF3842499A}" srcOrd="1" destOrd="0" presId="urn:microsoft.com/office/officeart/2008/layout/VerticalCurvedList"/>
    <dgm:cxn modelId="{E3E1E43E-3972-45D9-BD57-47E423450E44}" type="presParOf" srcId="{5863B342-D938-4530-87EC-F1077A516C74}" destId="{8655EDED-D57D-4470-AC27-C1C2682457B2}" srcOrd="2" destOrd="0" presId="urn:microsoft.com/office/officeart/2008/layout/VerticalCurvedList"/>
    <dgm:cxn modelId="{2DCE57EE-EECE-4796-9FD5-EA32C3C61BAC}" type="presParOf" srcId="{8655EDED-D57D-4470-AC27-C1C2682457B2}" destId="{AF5C4911-333A-4DA4-A7AF-DA7B51C04602}" srcOrd="0" destOrd="0" presId="urn:microsoft.com/office/officeart/2008/layout/VerticalCurvedList"/>
    <dgm:cxn modelId="{EB329257-417A-49A4-A7F5-90C574730F7D}" type="presParOf" srcId="{5863B342-D938-4530-87EC-F1077A516C74}" destId="{E032B7B1-FCD5-480C-9126-DBFE56853C34}" srcOrd="3" destOrd="0" presId="urn:microsoft.com/office/officeart/2008/layout/VerticalCurvedList"/>
    <dgm:cxn modelId="{B33F51AB-75B9-459A-8682-6C9CF82D9DF5}" type="presParOf" srcId="{5863B342-D938-4530-87EC-F1077A516C74}" destId="{450561CF-F722-430F-9A30-8409AEF70EDC}" srcOrd="4" destOrd="0" presId="urn:microsoft.com/office/officeart/2008/layout/VerticalCurvedList"/>
    <dgm:cxn modelId="{5F9CEE6D-EC3D-4A9B-A1A5-8A9BAC0F9C04}" type="presParOf" srcId="{450561CF-F722-430F-9A30-8409AEF70EDC}" destId="{9DF78F8F-8E5E-4702-92BD-560B62369FAB}" srcOrd="0" destOrd="0" presId="urn:microsoft.com/office/officeart/2008/layout/VerticalCurvedList"/>
    <dgm:cxn modelId="{B4B6739B-5197-45FE-9CB3-AB851D6F0E34}" type="presParOf" srcId="{5863B342-D938-4530-87EC-F1077A516C74}" destId="{464021BB-6BCA-4D8E-8467-2DF26205994F}" srcOrd="5" destOrd="0" presId="urn:microsoft.com/office/officeart/2008/layout/VerticalCurvedList"/>
    <dgm:cxn modelId="{C8F99CCE-0243-4F55-BDF7-C0AB2BD3F10D}" type="presParOf" srcId="{5863B342-D938-4530-87EC-F1077A516C74}" destId="{B1B147BD-9924-45B0-AB57-055E70069A3E}" srcOrd="6" destOrd="0" presId="urn:microsoft.com/office/officeart/2008/layout/VerticalCurvedList"/>
    <dgm:cxn modelId="{5BA8E2AF-8297-45C3-BEBC-F1FF05583E49}" type="presParOf" srcId="{B1B147BD-9924-45B0-AB57-055E70069A3E}" destId="{B549EE8E-30E2-466D-9695-B4CF8AAA4969}" srcOrd="0" destOrd="0" presId="urn:microsoft.com/office/officeart/2008/layout/VerticalCurvedList"/>
    <dgm:cxn modelId="{48CA59AC-807F-4822-8073-868AE94D372B}" type="presParOf" srcId="{5863B342-D938-4530-87EC-F1077A516C74}" destId="{4ADE0FC6-9E73-4DE3-854E-D4848196885F}" srcOrd="7" destOrd="0" presId="urn:microsoft.com/office/officeart/2008/layout/VerticalCurvedList"/>
    <dgm:cxn modelId="{82530779-24A2-4B9C-9980-515F1E7573A4}" type="presParOf" srcId="{5863B342-D938-4530-87EC-F1077A516C74}" destId="{2CEADA42-BD34-4DB7-B889-513059EF4D25}" srcOrd="8" destOrd="0" presId="urn:microsoft.com/office/officeart/2008/layout/VerticalCurvedList"/>
    <dgm:cxn modelId="{344AE892-1323-474B-9D55-BC2D858439F5}" type="presParOf" srcId="{2CEADA42-BD34-4DB7-B889-513059EF4D25}" destId="{55314984-E1ED-4CA2-B1FA-FC062D8F7F7C}" srcOrd="0" destOrd="0" presId="urn:microsoft.com/office/officeart/2008/layout/VerticalCurvedList"/>
    <dgm:cxn modelId="{20C528F1-CAC0-43C0-B4CA-1C8BD429FA0E}" type="presParOf" srcId="{5863B342-D938-4530-87EC-F1077A516C74}" destId="{7281C78F-6D84-4A6A-9D4E-6453E105EE3A}" srcOrd="9" destOrd="0" presId="urn:microsoft.com/office/officeart/2008/layout/VerticalCurvedList"/>
    <dgm:cxn modelId="{8D4F06A7-64E6-4B37-BF29-1DDCBC315C33}" type="presParOf" srcId="{5863B342-D938-4530-87EC-F1077A516C74}" destId="{DE6647AB-E6A1-4627-A82C-4983B0FB1C03}" srcOrd="10" destOrd="0" presId="urn:microsoft.com/office/officeart/2008/layout/VerticalCurvedList"/>
    <dgm:cxn modelId="{268E07FF-D96D-45F2-BBC3-3E10E815FCB1}" type="presParOf" srcId="{DE6647AB-E6A1-4627-A82C-4983B0FB1C03}" destId="{1A752D97-ED07-4AB4-8DA9-166093CD29B8}" srcOrd="0" destOrd="0" presId="urn:microsoft.com/office/officeart/2008/layout/VerticalCurvedList"/>
    <dgm:cxn modelId="{2C8E589A-C5A3-4CE9-9EE0-21205EB4B9F5}" type="presParOf" srcId="{5863B342-D938-4530-87EC-F1077A516C74}" destId="{02256EB7-68F0-47E2-A23C-6BF70DB15F53}" srcOrd="11" destOrd="0" presId="urn:microsoft.com/office/officeart/2008/layout/VerticalCurvedList"/>
    <dgm:cxn modelId="{20CF08C6-C051-4337-85E2-E753B85567B6}" type="presParOf" srcId="{5863B342-D938-4530-87EC-F1077A516C74}" destId="{9C684D31-68C9-49F2-9CDB-280C91FB255D}" srcOrd="12" destOrd="0" presId="urn:microsoft.com/office/officeart/2008/layout/VerticalCurvedList"/>
    <dgm:cxn modelId="{348CC5FE-00DE-40D6-8E83-E2F65C70E85D}" type="presParOf" srcId="{9C684D31-68C9-49F2-9CDB-280C91FB255D}" destId="{E7684161-97CB-497F-879C-B3AA9DCADEA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DE6AC8-0F8D-4908-8ACD-E717D4A03A86}" type="doc">
      <dgm:prSet loTypeId="urn:microsoft.com/office/officeart/2008/layout/LinedList" loCatId="list" qsTypeId="urn:microsoft.com/office/officeart/2005/8/quickstyle/simple5" qsCatId="simple" csTypeId="urn:microsoft.com/office/officeart/2005/8/colors/accent2_1" csCatId="accent2" phldr="1"/>
      <dgm:spPr/>
      <dgm:t>
        <a:bodyPr/>
        <a:lstStyle/>
        <a:p>
          <a:endParaRPr lang="en-IN"/>
        </a:p>
      </dgm:t>
    </dgm:pt>
    <dgm:pt modelId="{B9E6769C-D7FF-45AD-9786-642566AF4796}">
      <dgm:prSet custT="1"/>
      <dgm:spPr/>
      <dgm:t>
        <a:bodyPr/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- effectively splits entire audience based on </a:t>
          </a:r>
          <a:r>
            <a:rPr lang="en-IN" sz="16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location  (</a:t>
          </a:r>
          <a:r>
            <a:rPr lang="en-US" sz="16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region, continent, country, city, and district).</a:t>
          </a:r>
          <a:endParaRPr lang="en-IN" sz="16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9EEE5689-F218-4646-844B-DB43D1D4B92C}" type="parTrans" cxnId="{1C37B3D2-F747-4E1B-9C6F-12FFA4E7AC55}">
      <dgm:prSet/>
      <dgm:spPr/>
      <dgm:t>
        <a:bodyPr/>
        <a:lstStyle/>
        <a:p>
          <a:endParaRPr lang="en-IN"/>
        </a:p>
      </dgm:t>
    </dgm:pt>
    <dgm:pt modelId="{37A6E981-FD83-4D5E-A3D1-7F07FA07AC5E}" type="sibTrans" cxnId="{1C37B3D2-F747-4E1B-9C6F-12FFA4E7AC55}">
      <dgm:prSet/>
      <dgm:spPr/>
      <dgm:t>
        <a:bodyPr/>
        <a:lstStyle/>
        <a:p>
          <a:endParaRPr lang="en-IN"/>
        </a:p>
      </dgm:t>
    </dgm:pt>
    <dgm:pt modelId="{4F3658B0-E91A-44BC-BB69-0EC80B7214D4}" type="pres">
      <dgm:prSet presAssocID="{7FDE6AC8-0F8D-4908-8ACD-E717D4A03A86}" presName="vert0" presStyleCnt="0">
        <dgm:presLayoutVars>
          <dgm:dir/>
          <dgm:animOne val="branch"/>
          <dgm:animLvl val="lvl"/>
        </dgm:presLayoutVars>
      </dgm:prSet>
      <dgm:spPr/>
    </dgm:pt>
    <dgm:pt modelId="{4711F882-6EEE-4F68-8F1F-33572D513888}" type="pres">
      <dgm:prSet presAssocID="{B9E6769C-D7FF-45AD-9786-642566AF4796}" presName="thickLine" presStyleLbl="alignNode1" presStyleIdx="0" presStyleCnt="1"/>
      <dgm:spPr/>
    </dgm:pt>
    <dgm:pt modelId="{B90CED97-AC99-4761-8613-A5CDB8BE16DE}" type="pres">
      <dgm:prSet presAssocID="{B9E6769C-D7FF-45AD-9786-642566AF4796}" presName="horz1" presStyleCnt="0"/>
      <dgm:spPr/>
    </dgm:pt>
    <dgm:pt modelId="{E9CA5225-932A-41BE-B727-AEB4545CED1D}" type="pres">
      <dgm:prSet presAssocID="{B9E6769C-D7FF-45AD-9786-642566AF4796}" presName="tx1" presStyleLbl="revTx" presStyleIdx="0" presStyleCnt="1"/>
      <dgm:spPr/>
    </dgm:pt>
    <dgm:pt modelId="{00C44B25-D034-451E-99A2-0521D3E4B9B5}" type="pres">
      <dgm:prSet presAssocID="{B9E6769C-D7FF-45AD-9786-642566AF4796}" presName="vert1" presStyleCnt="0"/>
      <dgm:spPr/>
    </dgm:pt>
  </dgm:ptLst>
  <dgm:cxnLst>
    <dgm:cxn modelId="{AF003809-3192-4072-BA98-2FBE771A0A71}" type="presOf" srcId="{B9E6769C-D7FF-45AD-9786-642566AF4796}" destId="{E9CA5225-932A-41BE-B727-AEB4545CED1D}" srcOrd="0" destOrd="0" presId="urn:microsoft.com/office/officeart/2008/layout/LinedList"/>
    <dgm:cxn modelId="{FE5841AF-621B-4E0A-AE66-A5ACA759C7A3}" type="presOf" srcId="{7FDE6AC8-0F8D-4908-8ACD-E717D4A03A86}" destId="{4F3658B0-E91A-44BC-BB69-0EC80B7214D4}" srcOrd="0" destOrd="0" presId="urn:microsoft.com/office/officeart/2008/layout/LinedList"/>
    <dgm:cxn modelId="{1C37B3D2-F747-4E1B-9C6F-12FFA4E7AC55}" srcId="{7FDE6AC8-0F8D-4908-8ACD-E717D4A03A86}" destId="{B9E6769C-D7FF-45AD-9786-642566AF4796}" srcOrd="0" destOrd="0" parTransId="{9EEE5689-F218-4646-844B-DB43D1D4B92C}" sibTransId="{37A6E981-FD83-4D5E-A3D1-7F07FA07AC5E}"/>
    <dgm:cxn modelId="{B73E0DA7-C6C1-42B2-BC01-B06E54146874}" type="presParOf" srcId="{4F3658B0-E91A-44BC-BB69-0EC80B7214D4}" destId="{4711F882-6EEE-4F68-8F1F-33572D513888}" srcOrd="0" destOrd="0" presId="urn:microsoft.com/office/officeart/2008/layout/LinedList"/>
    <dgm:cxn modelId="{0277A0B2-74CB-4799-8939-0B526BF2E02B}" type="presParOf" srcId="{4F3658B0-E91A-44BC-BB69-0EC80B7214D4}" destId="{B90CED97-AC99-4761-8613-A5CDB8BE16DE}" srcOrd="1" destOrd="0" presId="urn:microsoft.com/office/officeart/2008/layout/LinedList"/>
    <dgm:cxn modelId="{048E9743-371D-4BEE-90B5-67DCE17349D8}" type="presParOf" srcId="{B90CED97-AC99-4761-8613-A5CDB8BE16DE}" destId="{E9CA5225-932A-41BE-B727-AEB4545CED1D}" srcOrd="0" destOrd="0" presId="urn:microsoft.com/office/officeart/2008/layout/LinedList"/>
    <dgm:cxn modelId="{0A80CE54-8D4E-4613-9343-92954D1B414B}" type="presParOf" srcId="{B90CED97-AC99-4761-8613-A5CDB8BE16DE}" destId="{00C44B25-D034-451E-99A2-0521D3E4B9B5}" srcOrd="1" destOrd="0" presId="urn:microsoft.com/office/officeart/2008/layout/LinedList"/>
  </dgm:cxnLst>
  <dgm:bg/>
  <dgm:whole>
    <a:ln w="19050"/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DE6AC8-0F8D-4908-8ACD-E717D4A03A86}" type="doc">
      <dgm:prSet loTypeId="urn:microsoft.com/office/officeart/2008/layout/LinedList" loCatId="list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IN"/>
        </a:p>
      </dgm:t>
    </dgm:pt>
    <dgm:pt modelId="{B9E6769C-D7FF-45AD-9786-642566AF4796}">
      <dgm:prSet custT="1"/>
      <dgm:spPr/>
      <dgm:t>
        <a:bodyPr/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- differentiates customers </a:t>
          </a:r>
          <a:r>
            <a:rPr lang="en-IN" sz="16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based on their personalities (</a:t>
          </a:r>
          <a:r>
            <a:rPr lang="en-US" sz="16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lifestyle, attitudes, interests, and values).</a:t>
          </a:r>
          <a:endParaRPr lang="en-IN" sz="16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9EEE5689-F218-4646-844B-DB43D1D4B92C}" type="parTrans" cxnId="{1C37B3D2-F747-4E1B-9C6F-12FFA4E7AC55}">
      <dgm:prSet/>
      <dgm:spPr/>
      <dgm:t>
        <a:bodyPr/>
        <a:lstStyle/>
        <a:p>
          <a:endParaRPr lang="en-IN" u="sng"/>
        </a:p>
      </dgm:t>
    </dgm:pt>
    <dgm:pt modelId="{37A6E981-FD83-4D5E-A3D1-7F07FA07AC5E}" type="sibTrans" cxnId="{1C37B3D2-F747-4E1B-9C6F-12FFA4E7AC55}">
      <dgm:prSet/>
      <dgm:spPr/>
      <dgm:t>
        <a:bodyPr/>
        <a:lstStyle/>
        <a:p>
          <a:endParaRPr lang="en-IN" u="sng"/>
        </a:p>
      </dgm:t>
    </dgm:pt>
    <dgm:pt modelId="{4F3658B0-E91A-44BC-BB69-0EC80B7214D4}" type="pres">
      <dgm:prSet presAssocID="{7FDE6AC8-0F8D-4908-8ACD-E717D4A03A86}" presName="vert0" presStyleCnt="0">
        <dgm:presLayoutVars>
          <dgm:dir/>
          <dgm:animOne val="branch"/>
          <dgm:animLvl val="lvl"/>
        </dgm:presLayoutVars>
      </dgm:prSet>
      <dgm:spPr/>
    </dgm:pt>
    <dgm:pt modelId="{4711F882-6EEE-4F68-8F1F-33572D513888}" type="pres">
      <dgm:prSet presAssocID="{B9E6769C-D7FF-45AD-9786-642566AF4796}" presName="thickLine" presStyleLbl="alignNode1" presStyleIdx="0" presStyleCnt="1"/>
      <dgm:spPr/>
    </dgm:pt>
    <dgm:pt modelId="{B90CED97-AC99-4761-8613-A5CDB8BE16DE}" type="pres">
      <dgm:prSet presAssocID="{B9E6769C-D7FF-45AD-9786-642566AF4796}" presName="horz1" presStyleCnt="0"/>
      <dgm:spPr/>
    </dgm:pt>
    <dgm:pt modelId="{E9CA5225-932A-41BE-B727-AEB4545CED1D}" type="pres">
      <dgm:prSet presAssocID="{B9E6769C-D7FF-45AD-9786-642566AF4796}" presName="tx1" presStyleLbl="revTx" presStyleIdx="0" presStyleCnt="1" custScaleY="34516"/>
      <dgm:spPr/>
    </dgm:pt>
    <dgm:pt modelId="{00C44B25-D034-451E-99A2-0521D3E4B9B5}" type="pres">
      <dgm:prSet presAssocID="{B9E6769C-D7FF-45AD-9786-642566AF4796}" presName="vert1" presStyleCnt="0"/>
      <dgm:spPr/>
    </dgm:pt>
  </dgm:ptLst>
  <dgm:cxnLst>
    <dgm:cxn modelId="{AF003809-3192-4072-BA98-2FBE771A0A71}" type="presOf" srcId="{B9E6769C-D7FF-45AD-9786-642566AF4796}" destId="{E9CA5225-932A-41BE-B727-AEB4545CED1D}" srcOrd="0" destOrd="0" presId="urn:microsoft.com/office/officeart/2008/layout/LinedList"/>
    <dgm:cxn modelId="{FE5841AF-621B-4E0A-AE66-A5ACA759C7A3}" type="presOf" srcId="{7FDE6AC8-0F8D-4908-8ACD-E717D4A03A86}" destId="{4F3658B0-E91A-44BC-BB69-0EC80B7214D4}" srcOrd="0" destOrd="0" presId="urn:microsoft.com/office/officeart/2008/layout/LinedList"/>
    <dgm:cxn modelId="{1C37B3D2-F747-4E1B-9C6F-12FFA4E7AC55}" srcId="{7FDE6AC8-0F8D-4908-8ACD-E717D4A03A86}" destId="{B9E6769C-D7FF-45AD-9786-642566AF4796}" srcOrd="0" destOrd="0" parTransId="{9EEE5689-F218-4646-844B-DB43D1D4B92C}" sibTransId="{37A6E981-FD83-4D5E-A3D1-7F07FA07AC5E}"/>
    <dgm:cxn modelId="{B73E0DA7-C6C1-42B2-BC01-B06E54146874}" type="presParOf" srcId="{4F3658B0-E91A-44BC-BB69-0EC80B7214D4}" destId="{4711F882-6EEE-4F68-8F1F-33572D513888}" srcOrd="0" destOrd="0" presId="urn:microsoft.com/office/officeart/2008/layout/LinedList"/>
    <dgm:cxn modelId="{0277A0B2-74CB-4799-8939-0B526BF2E02B}" type="presParOf" srcId="{4F3658B0-E91A-44BC-BB69-0EC80B7214D4}" destId="{B90CED97-AC99-4761-8613-A5CDB8BE16DE}" srcOrd="1" destOrd="0" presId="urn:microsoft.com/office/officeart/2008/layout/LinedList"/>
    <dgm:cxn modelId="{048E9743-371D-4BEE-90B5-67DCE17349D8}" type="presParOf" srcId="{B90CED97-AC99-4761-8613-A5CDB8BE16DE}" destId="{E9CA5225-932A-41BE-B727-AEB4545CED1D}" srcOrd="0" destOrd="0" presId="urn:microsoft.com/office/officeart/2008/layout/LinedList"/>
    <dgm:cxn modelId="{0A80CE54-8D4E-4613-9343-92954D1B414B}" type="presParOf" srcId="{B90CED97-AC99-4761-8613-A5CDB8BE16DE}" destId="{00C44B25-D034-451E-99A2-0521D3E4B9B5}" srcOrd="1" destOrd="0" presId="urn:microsoft.com/office/officeart/2008/layout/LinedList"/>
  </dgm:cxnLst>
  <dgm:bg/>
  <dgm:whole>
    <a:ln w="19050"/>
  </dgm:whole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DE6AC8-0F8D-4908-8ACD-E717D4A03A86}" type="doc">
      <dgm:prSet loTypeId="urn:microsoft.com/office/officeart/2008/layout/LinedList" loCatId="list" qsTypeId="urn:microsoft.com/office/officeart/2005/8/quickstyle/simple5" qsCatId="simple" csTypeId="urn:microsoft.com/office/officeart/2005/8/colors/accent2_1" csCatId="accent2" phldr="1"/>
      <dgm:spPr/>
      <dgm:t>
        <a:bodyPr/>
        <a:lstStyle/>
        <a:p>
          <a:endParaRPr lang="en-IN"/>
        </a:p>
      </dgm:t>
    </dgm:pt>
    <dgm:pt modelId="{B9E6769C-D7FF-45AD-9786-642566AF4796}">
      <dgm:prSet custT="1"/>
      <dgm:spPr/>
      <dgm:t>
        <a:bodyPr/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- Segments industrial consumers </a:t>
          </a:r>
          <a:r>
            <a:rPr lang="en-US" sz="16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 characteristics such as location, company type and buying characteristics.</a:t>
          </a:r>
          <a:endParaRPr lang="en-IN" sz="16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9EEE5689-F218-4646-844B-DB43D1D4B92C}" type="parTrans" cxnId="{1C37B3D2-F747-4E1B-9C6F-12FFA4E7AC55}">
      <dgm:prSet/>
      <dgm:spPr/>
      <dgm:t>
        <a:bodyPr/>
        <a:lstStyle/>
        <a:p>
          <a:endParaRPr lang="en-IN"/>
        </a:p>
      </dgm:t>
    </dgm:pt>
    <dgm:pt modelId="{37A6E981-FD83-4D5E-A3D1-7F07FA07AC5E}" type="sibTrans" cxnId="{1C37B3D2-F747-4E1B-9C6F-12FFA4E7AC55}">
      <dgm:prSet/>
      <dgm:spPr/>
      <dgm:t>
        <a:bodyPr/>
        <a:lstStyle/>
        <a:p>
          <a:endParaRPr lang="en-IN"/>
        </a:p>
      </dgm:t>
    </dgm:pt>
    <dgm:pt modelId="{4F3658B0-E91A-44BC-BB69-0EC80B7214D4}" type="pres">
      <dgm:prSet presAssocID="{7FDE6AC8-0F8D-4908-8ACD-E717D4A03A86}" presName="vert0" presStyleCnt="0">
        <dgm:presLayoutVars>
          <dgm:dir/>
          <dgm:animOne val="branch"/>
          <dgm:animLvl val="lvl"/>
        </dgm:presLayoutVars>
      </dgm:prSet>
      <dgm:spPr/>
    </dgm:pt>
    <dgm:pt modelId="{4711F882-6EEE-4F68-8F1F-33572D513888}" type="pres">
      <dgm:prSet presAssocID="{B9E6769C-D7FF-45AD-9786-642566AF4796}" presName="thickLine" presStyleLbl="alignNode1" presStyleIdx="0" presStyleCnt="1"/>
      <dgm:spPr/>
    </dgm:pt>
    <dgm:pt modelId="{B90CED97-AC99-4761-8613-A5CDB8BE16DE}" type="pres">
      <dgm:prSet presAssocID="{B9E6769C-D7FF-45AD-9786-642566AF4796}" presName="horz1" presStyleCnt="0"/>
      <dgm:spPr/>
    </dgm:pt>
    <dgm:pt modelId="{E9CA5225-932A-41BE-B727-AEB4545CED1D}" type="pres">
      <dgm:prSet presAssocID="{B9E6769C-D7FF-45AD-9786-642566AF4796}" presName="tx1" presStyleLbl="revTx" presStyleIdx="0" presStyleCnt="1"/>
      <dgm:spPr/>
    </dgm:pt>
    <dgm:pt modelId="{00C44B25-D034-451E-99A2-0521D3E4B9B5}" type="pres">
      <dgm:prSet presAssocID="{B9E6769C-D7FF-45AD-9786-642566AF4796}" presName="vert1" presStyleCnt="0"/>
      <dgm:spPr/>
    </dgm:pt>
  </dgm:ptLst>
  <dgm:cxnLst>
    <dgm:cxn modelId="{AF003809-3192-4072-BA98-2FBE771A0A71}" type="presOf" srcId="{B9E6769C-D7FF-45AD-9786-642566AF4796}" destId="{E9CA5225-932A-41BE-B727-AEB4545CED1D}" srcOrd="0" destOrd="0" presId="urn:microsoft.com/office/officeart/2008/layout/LinedList"/>
    <dgm:cxn modelId="{FE5841AF-621B-4E0A-AE66-A5ACA759C7A3}" type="presOf" srcId="{7FDE6AC8-0F8D-4908-8ACD-E717D4A03A86}" destId="{4F3658B0-E91A-44BC-BB69-0EC80B7214D4}" srcOrd="0" destOrd="0" presId="urn:microsoft.com/office/officeart/2008/layout/LinedList"/>
    <dgm:cxn modelId="{1C37B3D2-F747-4E1B-9C6F-12FFA4E7AC55}" srcId="{7FDE6AC8-0F8D-4908-8ACD-E717D4A03A86}" destId="{B9E6769C-D7FF-45AD-9786-642566AF4796}" srcOrd="0" destOrd="0" parTransId="{9EEE5689-F218-4646-844B-DB43D1D4B92C}" sibTransId="{37A6E981-FD83-4D5E-A3D1-7F07FA07AC5E}"/>
    <dgm:cxn modelId="{B73E0DA7-C6C1-42B2-BC01-B06E54146874}" type="presParOf" srcId="{4F3658B0-E91A-44BC-BB69-0EC80B7214D4}" destId="{4711F882-6EEE-4F68-8F1F-33572D513888}" srcOrd="0" destOrd="0" presId="urn:microsoft.com/office/officeart/2008/layout/LinedList"/>
    <dgm:cxn modelId="{0277A0B2-74CB-4799-8939-0B526BF2E02B}" type="presParOf" srcId="{4F3658B0-E91A-44BC-BB69-0EC80B7214D4}" destId="{B90CED97-AC99-4761-8613-A5CDB8BE16DE}" srcOrd="1" destOrd="0" presId="urn:microsoft.com/office/officeart/2008/layout/LinedList"/>
    <dgm:cxn modelId="{048E9743-371D-4BEE-90B5-67DCE17349D8}" type="presParOf" srcId="{B90CED97-AC99-4761-8613-A5CDB8BE16DE}" destId="{E9CA5225-932A-41BE-B727-AEB4545CED1D}" srcOrd="0" destOrd="0" presId="urn:microsoft.com/office/officeart/2008/layout/LinedList"/>
    <dgm:cxn modelId="{0A80CE54-8D4E-4613-9343-92954D1B414B}" type="presParOf" srcId="{B90CED97-AC99-4761-8613-A5CDB8BE16DE}" destId="{00C44B25-D034-451E-99A2-0521D3E4B9B5}" srcOrd="1" destOrd="0" presId="urn:microsoft.com/office/officeart/2008/layout/LinedList"/>
  </dgm:cxnLst>
  <dgm:bg/>
  <dgm:whole>
    <a:ln w="19050"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FDE6AC8-0F8D-4908-8ACD-E717D4A03A86}" type="doc">
      <dgm:prSet loTypeId="urn:microsoft.com/office/officeart/2008/layout/Lin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B9E6769C-D7FF-45AD-9786-642566AF4796}">
      <dgm:prSet custT="1"/>
      <dgm:spPr/>
      <dgm:t>
        <a:bodyPr/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- uses classification scheme based on previous behavior that customers have exhibited with the brand like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product knowledge, purchase patterns, previous purchases, awareness of the business, and product rating.</a:t>
          </a:r>
          <a:endParaRPr lang="en-IN" sz="16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9EEE5689-F218-4646-844B-DB43D1D4B92C}" type="parTrans" cxnId="{1C37B3D2-F747-4E1B-9C6F-12FFA4E7AC55}">
      <dgm:prSet/>
      <dgm:spPr/>
      <dgm:t>
        <a:bodyPr/>
        <a:lstStyle/>
        <a:p>
          <a:endParaRPr lang="en-IN"/>
        </a:p>
      </dgm:t>
    </dgm:pt>
    <dgm:pt modelId="{37A6E981-FD83-4D5E-A3D1-7F07FA07AC5E}" type="sibTrans" cxnId="{1C37B3D2-F747-4E1B-9C6F-12FFA4E7AC55}">
      <dgm:prSet/>
      <dgm:spPr/>
      <dgm:t>
        <a:bodyPr/>
        <a:lstStyle/>
        <a:p>
          <a:endParaRPr lang="en-IN"/>
        </a:p>
      </dgm:t>
    </dgm:pt>
    <dgm:pt modelId="{4F3658B0-E91A-44BC-BB69-0EC80B7214D4}" type="pres">
      <dgm:prSet presAssocID="{7FDE6AC8-0F8D-4908-8ACD-E717D4A03A86}" presName="vert0" presStyleCnt="0">
        <dgm:presLayoutVars>
          <dgm:dir/>
          <dgm:animOne val="branch"/>
          <dgm:animLvl val="lvl"/>
        </dgm:presLayoutVars>
      </dgm:prSet>
      <dgm:spPr/>
    </dgm:pt>
    <dgm:pt modelId="{4711F882-6EEE-4F68-8F1F-33572D513888}" type="pres">
      <dgm:prSet presAssocID="{B9E6769C-D7FF-45AD-9786-642566AF4796}" presName="thickLine" presStyleLbl="alignNode1" presStyleIdx="0" presStyleCnt="1"/>
      <dgm:spPr/>
    </dgm:pt>
    <dgm:pt modelId="{B90CED97-AC99-4761-8613-A5CDB8BE16DE}" type="pres">
      <dgm:prSet presAssocID="{B9E6769C-D7FF-45AD-9786-642566AF4796}" presName="horz1" presStyleCnt="0"/>
      <dgm:spPr/>
    </dgm:pt>
    <dgm:pt modelId="{E9CA5225-932A-41BE-B727-AEB4545CED1D}" type="pres">
      <dgm:prSet presAssocID="{B9E6769C-D7FF-45AD-9786-642566AF4796}" presName="tx1" presStyleLbl="revTx" presStyleIdx="0" presStyleCnt="1" custScaleX="99964"/>
      <dgm:spPr/>
    </dgm:pt>
    <dgm:pt modelId="{00C44B25-D034-451E-99A2-0521D3E4B9B5}" type="pres">
      <dgm:prSet presAssocID="{B9E6769C-D7FF-45AD-9786-642566AF4796}" presName="vert1" presStyleCnt="0"/>
      <dgm:spPr/>
    </dgm:pt>
  </dgm:ptLst>
  <dgm:cxnLst>
    <dgm:cxn modelId="{AF003809-3192-4072-BA98-2FBE771A0A71}" type="presOf" srcId="{B9E6769C-D7FF-45AD-9786-642566AF4796}" destId="{E9CA5225-932A-41BE-B727-AEB4545CED1D}" srcOrd="0" destOrd="0" presId="urn:microsoft.com/office/officeart/2008/layout/LinedList"/>
    <dgm:cxn modelId="{FE5841AF-621B-4E0A-AE66-A5ACA759C7A3}" type="presOf" srcId="{7FDE6AC8-0F8D-4908-8ACD-E717D4A03A86}" destId="{4F3658B0-E91A-44BC-BB69-0EC80B7214D4}" srcOrd="0" destOrd="0" presId="urn:microsoft.com/office/officeart/2008/layout/LinedList"/>
    <dgm:cxn modelId="{1C37B3D2-F747-4E1B-9C6F-12FFA4E7AC55}" srcId="{7FDE6AC8-0F8D-4908-8ACD-E717D4A03A86}" destId="{B9E6769C-D7FF-45AD-9786-642566AF4796}" srcOrd="0" destOrd="0" parTransId="{9EEE5689-F218-4646-844B-DB43D1D4B92C}" sibTransId="{37A6E981-FD83-4D5E-A3D1-7F07FA07AC5E}"/>
    <dgm:cxn modelId="{B73E0DA7-C6C1-42B2-BC01-B06E54146874}" type="presParOf" srcId="{4F3658B0-E91A-44BC-BB69-0EC80B7214D4}" destId="{4711F882-6EEE-4F68-8F1F-33572D513888}" srcOrd="0" destOrd="0" presId="urn:microsoft.com/office/officeart/2008/layout/LinedList"/>
    <dgm:cxn modelId="{0277A0B2-74CB-4799-8939-0B526BF2E02B}" type="presParOf" srcId="{4F3658B0-E91A-44BC-BB69-0EC80B7214D4}" destId="{B90CED97-AC99-4761-8613-A5CDB8BE16DE}" srcOrd="1" destOrd="0" presId="urn:microsoft.com/office/officeart/2008/layout/LinedList"/>
    <dgm:cxn modelId="{048E9743-371D-4BEE-90B5-67DCE17349D8}" type="presParOf" srcId="{B90CED97-AC99-4761-8613-A5CDB8BE16DE}" destId="{E9CA5225-932A-41BE-B727-AEB4545CED1D}" srcOrd="0" destOrd="0" presId="urn:microsoft.com/office/officeart/2008/layout/LinedList"/>
    <dgm:cxn modelId="{0A80CE54-8D4E-4613-9343-92954D1B414B}" type="presParOf" srcId="{B90CED97-AC99-4761-8613-A5CDB8BE16DE}" destId="{00C44B25-D034-451E-99A2-0521D3E4B9B5}" srcOrd="1" destOrd="0" presId="urn:microsoft.com/office/officeart/2008/layout/LinedList"/>
  </dgm:cxnLst>
  <dgm:bg/>
  <dgm:whole>
    <a:ln w="19050"/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BC5FC7F-0446-4E10-9EB0-54F714A50D27}" type="doc">
      <dgm:prSet loTypeId="urn:microsoft.com/office/officeart/2005/8/layout/vList2" loCatId="list" qsTypeId="urn:microsoft.com/office/officeart/2005/8/quickstyle/simple2" qsCatId="simple" csTypeId="urn:microsoft.com/office/officeart/2005/8/colors/accent6_1" csCatId="accent6" phldr="1"/>
      <dgm:spPr/>
      <dgm:t>
        <a:bodyPr/>
        <a:lstStyle/>
        <a:p>
          <a:endParaRPr lang="en-IN"/>
        </a:p>
      </dgm:t>
    </dgm:pt>
    <dgm:pt modelId="{1E9ADCCC-36FF-4D8D-BAEF-2D602BF5DED2}">
      <dgm:prSet custT="1"/>
      <dgm:spPr>
        <a:noFill/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IN" sz="20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Young Moderate Spenders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7E62191F-DE96-493A-83EC-B66D3CB20234}" type="parTrans" cxnId="{7EA813EE-8777-4164-9CFA-4A18182A8B68}">
      <dgm:prSet/>
      <dgm:spPr/>
      <dgm:t>
        <a:bodyPr/>
        <a:lstStyle/>
        <a:p>
          <a:endParaRPr lang="en-IN"/>
        </a:p>
      </dgm:t>
    </dgm:pt>
    <dgm:pt modelId="{2D13D7FF-233A-4B0E-97AC-0E7AB4763894}" type="sibTrans" cxnId="{7EA813EE-8777-4164-9CFA-4A18182A8B68}">
      <dgm:prSet/>
      <dgm:spPr/>
      <dgm:t>
        <a:bodyPr/>
        <a:lstStyle/>
        <a:p>
          <a:endParaRPr lang="en-IN"/>
        </a:p>
      </dgm:t>
    </dgm:pt>
    <dgm:pt modelId="{50F744C9-9050-45D4-83E1-98015C0EA097}">
      <dgm:prSet phldrT="[Text]" custT="1"/>
      <dgm:spPr>
        <a:noFill/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IN" sz="20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Middle-aged Moderate Spenders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4BB81427-7C3E-42E6-88F9-0E4B5CA35F94}" type="parTrans" cxnId="{69A96CD8-0016-4060-8A78-CB68E967A06D}">
      <dgm:prSet/>
      <dgm:spPr/>
      <dgm:t>
        <a:bodyPr/>
        <a:lstStyle/>
        <a:p>
          <a:endParaRPr lang="en-IN"/>
        </a:p>
      </dgm:t>
    </dgm:pt>
    <dgm:pt modelId="{F409980F-F30F-408B-BACE-C418B5070D92}" type="sibTrans" cxnId="{69A96CD8-0016-4060-8A78-CB68E967A06D}">
      <dgm:prSet/>
      <dgm:spPr/>
      <dgm:t>
        <a:bodyPr/>
        <a:lstStyle/>
        <a:p>
          <a:endParaRPr lang="en-IN"/>
        </a:p>
      </dgm:t>
    </dgm:pt>
    <dgm:pt modelId="{1DAA4D7A-56D2-4B97-A112-D53A04F6E1BA}">
      <dgm:prSet phldrT="[Text]" custT="1"/>
      <dgm:spPr>
        <a:noFill/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IN" sz="20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Young Spendthrifts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6D24FE6C-E59C-4A51-8856-788D3FAA3194}" type="parTrans" cxnId="{1689F261-7D91-407D-8BA5-57AFAF947EF5}">
      <dgm:prSet/>
      <dgm:spPr/>
      <dgm:t>
        <a:bodyPr/>
        <a:lstStyle/>
        <a:p>
          <a:endParaRPr lang="en-IN"/>
        </a:p>
      </dgm:t>
    </dgm:pt>
    <dgm:pt modelId="{54142580-CAB2-47DD-8E71-89BE17787775}" type="sibTrans" cxnId="{1689F261-7D91-407D-8BA5-57AFAF947EF5}">
      <dgm:prSet/>
      <dgm:spPr/>
      <dgm:t>
        <a:bodyPr/>
        <a:lstStyle/>
        <a:p>
          <a:endParaRPr lang="en-IN"/>
        </a:p>
      </dgm:t>
    </dgm:pt>
    <dgm:pt modelId="{DD9E4CDE-C338-47D3-A2A7-3D316D3DDC66}">
      <dgm:prSet phldrT="[Text]" custT="1"/>
      <dgm:spPr>
        <a:noFill/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IN" sz="20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Middle-aged, High Earner, Low Spenders</a:t>
          </a:r>
          <a:endParaRPr lang="en-IN" sz="2100" b="0" cap="none" spc="0" dirty="0">
            <a:ln w="0"/>
            <a:solidFill>
              <a:srgbClr val="FFC000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CFE80FD3-1A0A-49D7-8F4C-2B3FC6B03A67}" type="parTrans" cxnId="{1E7583C5-0575-440B-BD06-60E828749DFA}">
      <dgm:prSet/>
      <dgm:spPr/>
      <dgm:t>
        <a:bodyPr/>
        <a:lstStyle/>
        <a:p>
          <a:endParaRPr lang="en-IN"/>
        </a:p>
      </dgm:t>
    </dgm:pt>
    <dgm:pt modelId="{E0768CB4-FDDD-4468-954C-AADB7723D245}" type="sibTrans" cxnId="{1E7583C5-0575-440B-BD06-60E828749DFA}">
      <dgm:prSet/>
      <dgm:spPr/>
      <dgm:t>
        <a:bodyPr/>
        <a:lstStyle/>
        <a:p>
          <a:endParaRPr lang="en-IN"/>
        </a:p>
      </dgm:t>
    </dgm:pt>
    <dgm:pt modelId="{FBED81EF-1869-4B87-B9FE-ED2C66485773}">
      <dgm:prSet phldrT="[Text]" custT="1"/>
      <dgm:spPr>
        <a:noFill/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IN" sz="20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Prime Customers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4375666E-4EB1-40EF-A074-D00668AB1BF3}" type="parTrans" cxnId="{AD994F15-1222-4C29-8B75-3D8900C81D1C}">
      <dgm:prSet/>
      <dgm:spPr/>
      <dgm:t>
        <a:bodyPr/>
        <a:lstStyle/>
        <a:p>
          <a:endParaRPr lang="en-IN"/>
        </a:p>
      </dgm:t>
    </dgm:pt>
    <dgm:pt modelId="{BC6B2202-2E12-423C-8755-98CA5C818AD8}" type="sibTrans" cxnId="{AD994F15-1222-4C29-8B75-3D8900C81D1C}">
      <dgm:prSet/>
      <dgm:spPr/>
      <dgm:t>
        <a:bodyPr/>
        <a:lstStyle/>
        <a:p>
          <a:endParaRPr lang="en-IN"/>
        </a:p>
      </dgm:t>
    </dgm:pt>
    <dgm:pt modelId="{705500AD-07FD-40F9-BCA7-B7F1ED84A3A6}">
      <dgm:prSet phldrT="[Text]" custT="1"/>
      <dgm:spPr>
        <a:noFill/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IN" sz="20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Low Budget Methodical Customers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F0015364-E0F5-40E9-81B7-AE3443DA646A}" type="parTrans" cxnId="{213CFC0C-C9E5-4234-A831-7DF1FA52991F}">
      <dgm:prSet/>
      <dgm:spPr/>
      <dgm:t>
        <a:bodyPr/>
        <a:lstStyle/>
        <a:p>
          <a:endParaRPr lang="en-IN"/>
        </a:p>
      </dgm:t>
    </dgm:pt>
    <dgm:pt modelId="{54C0F9BA-270A-4647-934D-1EA742ACFDB4}" type="sibTrans" cxnId="{213CFC0C-C9E5-4234-A831-7DF1FA52991F}">
      <dgm:prSet/>
      <dgm:spPr/>
      <dgm:t>
        <a:bodyPr/>
        <a:lstStyle/>
        <a:p>
          <a:endParaRPr lang="en-IN"/>
        </a:p>
      </dgm:t>
    </dgm:pt>
    <dgm:pt modelId="{B9810141-BFCD-41A0-87F6-A756B8D0689F}" type="pres">
      <dgm:prSet presAssocID="{0BC5FC7F-0446-4E10-9EB0-54F714A50D27}" presName="linear" presStyleCnt="0">
        <dgm:presLayoutVars>
          <dgm:animLvl val="lvl"/>
          <dgm:resizeHandles val="exact"/>
        </dgm:presLayoutVars>
      </dgm:prSet>
      <dgm:spPr/>
    </dgm:pt>
    <dgm:pt modelId="{AAF69CC4-7896-4C70-811B-6968C959882B}" type="pres">
      <dgm:prSet presAssocID="{1E9ADCCC-36FF-4D8D-BAEF-2D602BF5DED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F18BCE6-EDCF-4FED-84AB-8BB8474E3482}" type="pres">
      <dgm:prSet presAssocID="{2D13D7FF-233A-4B0E-97AC-0E7AB4763894}" presName="spacer" presStyleCnt="0"/>
      <dgm:spPr/>
    </dgm:pt>
    <dgm:pt modelId="{B56993E4-5E67-4D3E-A555-8DCA4D9C477F}" type="pres">
      <dgm:prSet presAssocID="{50F744C9-9050-45D4-83E1-98015C0EA09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50FE368-4F4A-48B2-95DD-E27733DCB9D6}" type="pres">
      <dgm:prSet presAssocID="{F409980F-F30F-408B-BACE-C418B5070D92}" presName="spacer" presStyleCnt="0"/>
      <dgm:spPr/>
    </dgm:pt>
    <dgm:pt modelId="{80744B8E-C068-48EF-83BF-7084027FE6B4}" type="pres">
      <dgm:prSet presAssocID="{1DAA4D7A-56D2-4B97-A112-D53A04F6E1B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6576EA6-BD63-47A7-9871-7BF2AEC686E2}" type="pres">
      <dgm:prSet presAssocID="{54142580-CAB2-47DD-8E71-89BE17787775}" presName="spacer" presStyleCnt="0"/>
      <dgm:spPr/>
    </dgm:pt>
    <dgm:pt modelId="{3232BD9C-2A30-40FB-A668-D45FAF7C1CB4}" type="pres">
      <dgm:prSet presAssocID="{FBED81EF-1869-4B87-B9FE-ED2C66485773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3952304-882F-471E-B791-F24FCA88698B}" type="pres">
      <dgm:prSet presAssocID="{BC6B2202-2E12-423C-8755-98CA5C818AD8}" presName="spacer" presStyleCnt="0"/>
      <dgm:spPr/>
    </dgm:pt>
    <dgm:pt modelId="{FB41AB11-D3E5-4DA0-9BFA-8AFE00EFCAF6}" type="pres">
      <dgm:prSet presAssocID="{705500AD-07FD-40F9-BCA7-B7F1ED84A3A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8D418C2-FEE1-4004-B54D-E8E445761CDD}" type="pres">
      <dgm:prSet presAssocID="{54C0F9BA-270A-4647-934D-1EA742ACFDB4}" presName="spacer" presStyleCnt="0"/>
      <dgm:spPr/>
    </dgm:pt>
    <dgm:pt modelId="{30B6782E-1F40-4C70-834B-6D56F9BDFA01}" type="pres">
      <dgm:prSet presAssocID="{DD9E4CDE-C338-47D3-A2A7-3D316D3DDC66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13CFC0C-C9E5-4234-A831-7DF1FA52991F}" srcId="{0BC5FC7F-0446-4E10-9EB0-54F714A50D27}" destId="{705500AD-07FD-40F9-BCA7-B7F1ED84A3A6}" srcOrd="4" destOrd="0" parTransId="{F0015364-E0F5-40E9-81B7-AE3443DA646A}" sibTransId="{54C0F9BA-270A-4647-934D-1EA742ACFDB4}"/>
    <dgm:cxn modelId="{AD994F15-1222-4C29-8B75-3D8900C81D1C}" srcId="{0BC5FC7F-0446-4E10-9EB0-54F714A50D27}" destId="{FBED81EF-1869-4B87-B9FE-ED2C66485773}" srcOrd="3" destOrd="0" parTransId="{4375666E-4EB1-40EF-A074-D00668AB1BF3}" sibTransId="{BC6B2202-2E12-423C-8755-98CA5C818AD8}"/>
    <dgm:cxn modelId="{F7C18415-A35D-4BBA-82D7-D4C4BE2A3214}" type="presOf" srcId="{1DAA4D7A-56D2-4B97-A112-D53A04F6E1BA}" destId="{80744B8E-C068-48EF-83BF-7084027FE6B4}" srcOrd="0" destOrd="0" presId="urn:microsoft.com/office/officeart/2005/8/layout/vList2"/>
    <dgm:cxn modelId="{39B50E2E-347E-42E2-871B-EC1DF84862BA}" type="presOf" srcId="{1E9ADCCC-36FF-4D8D-BAEF-2D602BF5DED2}" destId="{AAF69CC4-7896-4C70-811B-6968C959882B}" srcOrd="0" destOrd="0" presId="urn:microsoft.com/office/officeart/2005/8/layout/vList2"/>
    <dgm:cxn modelId="{1689F261-7D91-407D-8BA5-57AFAF947EF5}" srcId="{0BC5FC7F-0446-4E10-9EB0-54F714A50D27}" destId="{1DAA4D7A-56D2-4B97-A112-D53A04F6E1BA}" srcOrd="2" destOrd="0" parTransId="{6D24FE6C-E59C-4A51-8856-788D3FAA3194}" sibTransId="{54142580-CAB2-47DD-8E71-89BE17787775}"/>
    <dgm:cxn modelId="{80FEB24D-FD66-4625-8810-1FC04C8F0785}" type="presOf" srcId="{50F744C9-9050-45D4-83E1-98015C0EA097}" destId="{B56993E4-5E67-4D3E-A555-8DCA4D9C477F}" srcOrd="0" destOrd="0" presId="urn:microsoft.com/office/officeart/2005/8/layout/vList2"/>
    <dgm:cxn modelId="{B8B96656-29EA-413D-8F90-2F5DFA1F8C1C}" type="presOf" srcId="{DD9E4CDE-C338-47D3-A2A7-3D316D3DDC66}" destId="{30B6782E-1F40-4C70-834B-6D56F9BDFA01}" srcOrd="0" destOrd="0" presId="urn:microsoft.com/office/officeart/2005/8/layout/vList2"/>
    <dgm:cxn modelId="{B2617E95-D40D-4A3C-ABC4-713BFB3E19A1}" type="presOf" srcId="{705500AD-07FD-40F9-BCA7-B7F1ED84A3A6}" destId="{FB41AB11-D3E5-4DA0-9BFA-8AFE00EFCAF6}" srcOrd="0" destOrd="0" presId="urn:microsoft.com/office/officeart/2005/8/layout/vList2"/>
    <dgm:cxn modelId="{BA51AAAE-8E0B-4E6C-A304-0F5FB8840CD0}" type="presOf" srcId="{0BC5FC7F-0446-4E10-9EB0-54F714A50D27}" destId="{B9810141-BFCD-41A0-87F6-A756B8D0689F}" srcOrd="0" destOrd="0" presId="urn:microsoft.com/office/officeart/2005/8/layout/vList2"/>
    <dgm:cxn modelId="{1C33ADB9-C34F-495C-9C4D-6C72FDCE9F3D}" type="presOf" srcId="{FBED81EF-1869-4B87-B9FE-ED2C66485773}" destId="{3232BD9C-2A30-40FB-A668-D45FAF7C1CB4}" srcOrd="0" destOrd="0" presId="urn:microsoft.com/office/officeart/2005/8/layout/vList2"/>
    <dgm:cxn modelId="{1E7583C5-0575-440B-BD06-60E828749DFA}" srcId="{0BC5FC7F-0446-4E10-9EB0-54F714A50D27}" destId="{DD9E4CDE-C338-47D3-A2A7-3D316D3DDC66}" srcOrd="5" destOrd="0" parTransId="{CFE80FD3-1A0A-49D7-8F4C-2B3FC6B03A67}" sibTransId="{E0768CB4-FDDD-4468-954C-AADB7723D245}"/>
    <dgm:cxn modelId="{69A96CD8-0016-4060-8A78-CB68E967A06D}" srcId="{0BC5FC7F-0446-4E10-9EB0-54F714A50D27}" destId="{50F744C9-9050-45D4-83E1-98015C0EA097}" srcOrd="1" destOrd="0" parTransId="{4BB81427-7C3E-42E6-88F9-0E4B5CA35F94}" sibTransId="{F409980F-F30F-408B-BACE-C418B5070D92}"/>
    <dgm:cxn modelId="{7EA813EE-8777-4164-9CFA-4A18182A8B68}" srcId="{0BC5FC7F-0446-4E10-9EB0-54F714A50D27}" destId="{1E9ADCCC-36FF-4D8D-BAEF-2D602BF5DED2}" srcOrd="0" destOrd="0" parTransId="{7E62191F-DE96-493A-83EC-B66D3CB20234}" sibTransId="{2D13D7FF-233A-4B0E-97AC-0E7AB4763894}"/>
    <dgm:cxn modelId="{35D16401-2821-47D4-BB4B-B9565FC4E330}" type="presParOf" srcId="{B9810141-BFCD-41A0-87F6-A756B8D0689F}" destId="{AAF69CC4-7896-4C70-811B-6968C959882B}" srcOrd="0" destOrd="0" presId="urn:microsoft.com/office/officeart/2005/8/layout/vList2"/>
    <dgm:cxn modelId="{2B69E506-96F0-4B4F-B9AE-FC4552063469}" type="presParOf" srcId="{B9810141-BFCD-41A0-87F6-A756B8D0689F}" destId="{DF18BCE6-EDCF-4FED-84AB-8BB8474E3482}" srcOrd="1" destOrd="0" presId="urn:microsoft.com/office/officeart/2005/8/layout/vList2"/>
    <dgm:cxn modelId="{D2FACA33-E144-4DF3-AE4D-05C9278141B8}" type="presParOf" srcId="{B9810141-BFCD-41A0-87F6-A756B8D0689F}" destId="{B56993E4-5E67-4D3E-A555-8DCA4D9C477F}" srcOrd="2" destOrd="0" presId="urn:microsoft.com/office/officeart/2005/8/layout/vList2"/>
    <dgm:cxn modelId="{013A2CD9-C7DB-420D-8456-CDFF255EEB68}" type="presParOf" srcId="{B9810141-BFCD-41A0-87F6-A756B8D0689F}" destId="{A50FE368-4F4A-48B2-95DD-E27733DCB9D6}" srcOrd="3" destOrd="0" presId="urn:microsoft.com/office/officeart/2005/8/layout/vList2"/>
    <dgm:cxn modelId="{E5FEA97A-ACAC-4962-B466-3E100B9A4482}" type="presParOf" srcId="{B9810141-BFCD-41A0-87F6-A756B8D0689F}" destId="{80744B8E-C068-48EF-83BF-7084027FE6B4}" srcOrd="4" destOrd="0" presId="urn:microsoft.com/office/officeart/2005/8/layout/vList2"/>
    <dgm:cxn modelId="{E81B0AAC-5056-4995-8034-D2E437170FE3}" type="presParOf" srcId="{B9810141-BFCD-41A0-87F6-A756B8D0689F}" destId="{C6576EA6-BD63-47A7-9871-7BF2AEC686E2}" srcOrd="5" destOrd="0" presId="urn:microsoft.com/office/officeart/2005/8/layout/vList2"/>
    <dgm:cxn modelId="{034C9DC0-4CE2-42C7-8B14-655E820AC117}" type="presParOf" srcId="{B9810141-BFCD-41A0-87F6-A756B8D0689F}" destId="{3232BD9C-2A30-40FB-A668-D45FAF7C1CB4}" srcOrd="6" destOrd="0" presId="urn:microsoft.com/office/officeart/2005/8/layout/vList2"/>
    <dgm:cxn modelId="{3EBBDD52-420C-4A44-92A0-B2F19CBF902D}" type="presParOf" srcId="{B9810141-BFCD-41A0-87F6-A756B8D0689F}" destId="{63952304-882F-471E-B791-F24FCA88698B}" srcOrd="7" destOrd="0" presId="urn:microsoft.com/office/officeart/2005/8/layout/vList2"/>
    <dgm:cxn modelId="{38846CEB-CE2D-4908-8B66-3AF5F2CA6A2D}" type="presParOf" srcId="{B9810141-BFCD-41A0-87F6-A756B8D0689F}" destId="{FB41AB11-D3E5-4DA0-9BFA-8AFE00EFCAF6}" srcOrd="8" destOrd="0" presId="urn:microsoft.com/office/officeart/2005/8/layout/vList2"/>
    <dgm:cxn modelId="{4094856E-FFB7-48F2-BA64-FEF67AB58D9A}" type="presParOf" srcId="{B9810141-BFCD-41A0-87F6-A756B8D0689F}" destId="{48D418C2-FEE1-4004-B54D-E8E445761CDD}" srcOrd="9" destOrd="0" presId="urn:microsoft.com/office/officeart/2005/8/layout/vList2"/>
    <dgm:cxn modelId="{6889FB84-0D67-408B-998B-9989512F45AD}" type="presParOf" srcId="{B9810141-BFCD-41A0-87F6-A756B8D0689F}" destId="{30B6782E-1F40-4C70-834B-6D56F9BDFA0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D6FB235-C51D-4A06-8239-9E50922665A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67925C7-62EC-4E95-A398-B7EF1D979FBC}">
      <dgm:prSet phldrT="[Text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IN" sz="1600" b="0" dirty="0"/>
            <a:t>young individuals (around 20 - 40); includes teenagers. </a:t>
          </a:r>
          <a:endParaRPr lang="en-IN" sz="1600" dirty="0"/>
        </a:p>
      </dgm:t>
    </dgm:pt>
    <dgm:pt modelId="{D4A9A7B1-912B-4190-8E0B-A563C7DD3D50}" type="parTrans" cxnId="{CED592C3-5C7C-4182-B5D4-137B51BFEA2E}">
      <dgm:prSet/>
      <dgm:spPr/>
      <dgm:t>
        <a:bodyPr/>
        <a:lstStyle/>
        <a:p>
          <a:endParaRPr lang="en-IN"/>
        </a:p>
      </dgm:t>
    </dgm:pt>
    <dgm:pt modelId="{70CC2E53-CE2C-4E5D-A9E9-367E73381679}" type="sibTrans" cxnId="{CED592C3-5C7C-4182-B5D4-137B51BFEA2E}">
      <dgm:prSet/>
      <dgm:spPr/>
      <dgm:t>
        <a:bodyPr/>
        <a:lstStyle/>
        <a:p>
          <a:endParaRPr lang="en-IN"/>
        </a:p>
      </dgm:t>
    </dgm:pt>
    <dgm:pt modelId="{9C7D2B3D-15BA-420D-9350-D0524F7CDD93}">
      <dgm:prSet custT="1"/>
      <dgm:spPr/>
      <dgm:t>
        <a:bodyPr/>
        <a:lstStyle/>
        <a:p>
          <a:r>
            <a:rPr lang="en-IN" sz="1600" b="0" dirty="0"/>
            <a:t>female shoppers (approx. 12 units) more than male. </a:t>
          </a:r>
          <a:endParaRPr lang="en-IN" sz="1600" b="1" dirty="0"/>
        </a:p>
      </dgm:t>
    </dgm:pt>
    <dgm:pt modelId="{96B31649-9712-493C-BE37-AE6EB39A7C29}" type="parTrans" cxnId="{4AAB092F-95E9-4298-A5D8-B7F467A2A7CD}">
      <dgm:prSet/>
      <dgm:spPr/>
      <dgm:t>
        <a:bodyPr/>
        <a:lstStyle/>
        <a:p>
          <a:endParaRPr lang="en-IN"/>
        </a:p>
      </dgm:t>
    </dgm:pt>
    <dgm:pt modelId="{7FCC4416-2FE8-47E4-B580-E625EF417DA2}" type="sibTrans" cxnId="{4AAB092F-95E9-4298-A5D8-B7F467A2A7CD}">
      <dgm:prSet/>
      <dgm:spPr/>
      <dgm:t>
        <a:bodyPr/>
        <a:lstStyle/>
        <a:p>
          <a:endParaRPr lang="en-IN"/>
        </a:p>
      </dgm:t>
    </dgm:pt>
    <dgm:pt modelId="{624176E3-0B8A-40AF-ADA7-9DB764AC911F}">
      <dgm:prSet custT="1"/>
      <dgm:spPr/>
      <dgm:t>
        <a:bodyPr/>
        <a:lstStyle/>
        <a:p>
          <a:r>
            <a:rPr lang="en-IN" sz="1600" b="0" dirty="0"/>
            <a:t>annual income, is quite diverse, range from 40k to beyond 70k, with majority within 55-70k. </a:t>
          </a:r>
          <a:endParaRPr lang="en-IN" sz="1600" b="1" dirty="0"/>
        </a:p>
      </dgm:t>
    </dgm:pt>
    <dgm:pt modelId="{78437232-5413-4042-8128-4250AC7D9730}" type="parTrans" cxnId="{568896C4-44CA-4A90-8C15-E93C5F33AE60}">
      <dgm:prSet/>
      <dgm:spPr/>
      <dgm:t>
        <a:bodyPr/>
        <a:lstStyle/>
        <a:p>
          <a:endParaRPr lang="en-IN"/>
        </a:p>
      </dgm:t>
    </dgm:pt>
    <dgm:pt modelId="{C1B1FA3B-372B-44A7-8AD3-D9987B7E73A8}" type="sibTrans" cxnId="{568896C4-44CA-4A90-8C15-E93C5F33AE60}">
      <dgm:prSet/>
      <dgm:spPr/>
      <dgm:t>
        <a:bodyPr/>
        <a:lstStyle/>
        <a:p>
          <a:endParaRPr lang="en-IN"/>
        </a:p>
      </dgm:t>
    </dgm:pt>
    <dgm:pt modelId="{E1ED0C60-E3D5-4C3F-8F88-2AA30257AE47}">
      <dgm:prSet custT="1"/>
      <dgm:spPr/>
      <dgm:t>
        <a:bodyPr/>
        <a:lstStyle/>
        <a:p>
          <a:r>
            <a:rPr lang="en-IN" sz="1600" b="0" dirty="0"/>
            <a:t>spending score,  quite low, majority customers lying in the zone of 40 - 60. </a:t>
          </a:r>
          <a:endParaRPr lang="en-IN" sz="1600" b="1" dirty="0"/>
        </a:p>
      </dgm:t>
    </dgm:pt>
    <dgm:pt modelId="{3D5F8420-47EE-40B2-A036-B8ABAC21B338}" type="parTrans" cxnId="{D40552D8-C6D3-4E1F-A775-7717E109AD2C}">
      <dgm:prSet/>
      <dgm:spPr/>
      <dgm:t>
        <a:bodyPr/>
        <a:lstStyle/>
        <a:p>
          <a:endParaRPr lang="en-IN"/>
        </a:p>
      </dgm:t>
    </dgm:pt>
    <dgm:pt modelId="{72B992BA-AF89-4A68-B005-B40A1EF2A899}" type="sibTrans" cxnId="{D40552D8-C6D3-4E1F-A775-7717E109AD2C}">
      <dgm:prSet/>
      <dgm:spPr/>
      <dgm:t>
        <a:bodyPr/>
        <a:lstStyle/>
        <a:p>
          <a:endParaRPr lang="en-IN"/>
        </a:p>
      </dgm:t>
    </dgm:pt>
    <dgm:pt modelId="{9A76171A-D013-4F92-B395-BF558D9ADC97}">
      <dgm:prSet custT="1"/>
      <dgm:spPr/>
      <dgm:t>
        <a:bodyPr/>
        <a:lstStyle/>
        <a:p>
          <a:r>
            <a:rPr lang="en-IN" sz="1600" b="0" dirty="0"/>
            <a:t>Clearly, these customers can be made to shop more. Keeping in mind their low age, they can be targeted towards impulse buying of products needed by the young generation.</a:t>
          </a:r>
          <a:endParaRPr lang="en-IN" sz="1600" b="1" dirty="0"/>
        </a:p>
      </dgm:t>
    </dgm:pt>
    <dgm:pt modelId="{8E70C258-6358-410B-BC98-5411FC80D229}" type="parTrans" cxnId="{51DB1008-28D2-42CC-8988-1EE14B445308}">
      <dgm:prSet/>
      <dgm:spPr/>
      <dgm:t>
        <a:bodyPr/>
        <a:lstStyle/>
        <a:p>
          <a:endParaRPr lang="en-IN"/>
        </a:p>
      </dgm:t>
    </dgm:pt>
    <dgm:pt modelId="{72D46A81-0C97-4053-9199-412BF9C3D0B2}" type="sibTrans" cxnId="{51DB1008-28D2-42CC-8988-1EE14B445308}">
      <dgm:prSet/>
      <dgm:spPr/>
      <dgm:t>
        <a:bodyPr/>
        <a:lstStyle/>
        <a:p>
          <a:endParaRPr lang="en-IN"/>
        </a:p>
      </dgm:t>
    </dgm:pt>
    <dgm:pt modelId="{B9338DA2-6DF8-4CCA-9A30-0AE0A1B3DCC1}" type="pres">
      <dgm:prSet presAssocID="{3D6FB235-C51D-4A06-8239-9E50922665A9}" presName="vert0" presStyleCnt="0">
        <dgm:presLayoutVars>
          <dgm:dir/>
          <dgm:animOne val="branch"/>
          <dgm:animLvl val="lvl"/>
        </dgm:presLayoutVars>
      </dgm:prSet>
      <dgm:spPr/>
    </dgm:pt>
    <dgm:pt modelId="{7C5C095C-AD9D-44F8-A897-DF6F9CED3D84}" type="pres">
      <dgm:prSet presAssocID="{467925C7-62EC-4E95-A398-B7EF1D979FBC}" presName="thickLine" presStyleLbl="alignNode1" presStyleIdx="0" presStyleCnt="5"/>
      <dgm:spPr/>
    </dgm:pt>
    <dgm:pt modelId="{1DC052B6-41FC-4528-967F-E262557D06E9}" type="pres">
      <dgm:prSet presAssocID="{467925C7-62EC-4E95-A398-B7EF1D979FBC}" presName="horz1" presStyleCnt="0"/>
      <dgm:spPr/>
    </dgm:pt>
    <dgm:pt modelId="{ED2E03FC-DC48-4BB0-BD15-A29FDF71261F}" type="pres">
      <dgm:prSet presAssocID="{467925C7-62EC-4E95-A398-B7EF1D979FBC}" presName="tx1" presStyleLbl="revTx" presStyleIdx="0" presStyleCnt="5"/>
      <dgm:spPr/>
    </dgm:pt>
    <dgm:pt modelId="{F6237D64-99CC-4EF1-B9DC-3F1D829135E8}" type="pres">
      <dgm:prSet presAssocID="{467925C7-62EC-4E95-A398-B7EF1D979FBC}" presName="vert1" presStyleCnt="0"/>
      <dgm:spPr/>
    </dgm:pt>
    <dgm:pt modelId="{9284F145-7D3C-49C6-8606-1E3C33BFC8CD}" type="pres">
      <dgm:prSet presAssocID="{9C7D2B3D-15BA-420D-9350-D0524F7CDD93}" presName="thickLine" presStyleLbl="alignNode1" presStyleIdx="1" presStyleCnt="5"/>
      <dgm:spPr/>
    </dgm:pt>
    <dgm:pt modelId="{A29335D4-FD58-44CF-A52A-2BDFA4EC84E3}" type="pres">
      <dgm:prSet presAssocID="{9C7D2B3D-15BA-420D-9350-D0524F7CDD93}" presName="horz1" presStyleCnt="0"/>
      <dgm:spPr/>
    </dgm:pt>
    <dgm:pt modelId="{F8FEBAED-8B4A-491E-96CD-19B0E5E30A39}" type="pres">
      <dgm:prSet presAssocID="{9C7D2B3D-15BA-420D-9350-D0524F7CDD93}" presName="tx1" presStyleLbl="revTx" presStyleIdx="1" presStyleCnt="5"/>
      <dgm:spPr/>
    </dgm:pt>
    <dgm:pt modelId="{3379FF47-2789-45B4-9358-23A008452FA7}" type="pres">
      <dgm:prSet presAssocID="{9C7D2B3D-15BA-420D-9350-D0524F7CDD93}" presName="vert1" presStyleCnt="0"/>
      <dgm:spPr/>
    </dgm:pt>
    <dgm:pt modelId="{7D81F05C-021C-42B9-AE2D-F7EDC962C4F3}" type="pres">
      <dgm:prSet presAssocID="{624176E3-0B8A-40AF-ADA7-9DB764AC911F}" presName="thickLine" presStyleLbl="alignNode1" presStyleIdx="2" presStyleCnt="5"/>
      <dgm:spPr/>
    </dgm:pt>
    <dgm:pt modelId="{BD018EEA-332B-4592-B733-1870B26AEB07}" type="pres">
      <dgm:prSet presAssocID="{624176E3-0B8A-40AF-ADA7-9DB764AC911F}" presName="horz1" presStyleCnt="0"/>
      <dgm:spPr/>
    </dgm:pt>
    <dgm:pt modelId="{CFFF9432-EA8F-4CB9-A4C8-4DA38E6CCF65}" type="pres">
      <dgm:prSet presAssocID="{624176E3-0B8A-40AF-ADA7-9DB764AC911F}" presName="tx1" presStyleLbl="revTx" presStyleIdx="2" presStyleCnt="5"/>
      <dgm:spPr/>
    </dgm:pt>
    <dgm:pt modelId="{A033466B-8B61-4D42-BF7A-C79162D4ED47}" type="pres">
      <dgm:prSet presAssocID="{624176E3-0B8A-40AF-ADA7-9DB764AC911F}" presName="vert1" presStyleCnt="0"/>
      <dgm:spPr/>
    </dgm:pt>
    <dgm:pt modelId="{CCEDDE5F-A834-4DF3-932C-DA31B405B111}" type="pres">
      <dgm:prSet presAssocID="{E1ED0C60-E3D5-4C3F-8F88-2AA30257AE47}" presName="thickLine" presStyleLbl="alignNode1" presStyleIdx="3" presStyleCnt="5"/>
      <dgm:spPr/>
    </dgm:pt>
    <dgm:pt modelId="{B28B7148-6E5A-47AE-99E2-ADA2E92A33DA}" type="pres">
      <dgm:prSet presAssocID="{E1ED0C60-E3D5-4C3F-8F88-2AA30257AE47}" presName="horz1" presStyleCnt="0"/>
      <dgm:spPr/>
    </dgm:pt>
    <dgm:pt modelId="{9C4DF076-8130-4F82-8A8E-B55A950B54DB}" type="pres">
      <dgm:prSet presAssocID="{E1ED0C60-E3D5-4C3F-8F88-2AA30257AE47}" presName="tx1" presStyleLbl="revTx" presStyleIdx="3" presStyleCnt="5"/>
      <dgm:spPr/>
    </dgm:pt>
    <dgm:pt modelId="{476339CC-7C45-4223-A7FC-D9D986655171}" type="pres">
      <dgm:prSet presAssocID="{E1ED0C60-E3D5-4C3F-8F88-2AA30257AE47}" presName="vert1" presStyleCnt="0"/>
      <dgm:spPr/>
    </dgm:pt>
    <dgm:pt modelId="{CBA29CF8-8B80-4473-A715-17F5E6B724DF}" type="pres">
      <dgm:prSet presAssocID="{9A76171A-D013-4F92-B395-BF558D9ADC97}" presName="thickLine" presStyleLbl="alignNode1" presStyleIdx="4" presStyleCnt="5"/>
      <dgm:spPr/>
    </dgm:pt>
    <dgm:pt modelId="{EFB3A293-2357-4B79-97F3-6B37E376329F}" type="pres">
      <dgm:prSet presAssocID="{9A76171A-D013-4F92-B395-BF558D9ADC97}" presName="horz1" presStyleCnt="0"/>
      <dgm:spPr/>
    </dgm:pt>
    <dgm:pt modelId="{A2F10C4D-A949-4AD0-BC17-D887BD3CAD83}" type="pres">
      <dgm:prSet presAssocID="{9A76171A-D013-4F92-B395-BF558D9ADC97}" presName="tx1" presStyleLbl="revTx" presStyleIdx="4" presStyleCnt="5"/>
      <dgm:spPr/>
    </dgm:pt>
    <dgm:pt modelId="{81B443C2-B8A6-484A-8F4D-36C01E5E230E}" type="pres">
      <dgm:prSet presAssocID="{9A76171A-D013-4F92-B395-BF558D9ADC97}" presName="vert1" presStyleCnt="0"/>
      <dgm:spPr/>
    </dgm:pt>
  </dgm:ptLst>
  <dgm:cxnLst>
    <dgm:cxn modelId="{51DB1008-28D2-42CC-8988-1EE14B445308}" srcId="{3D6FB235-C51D-4A06-8239-9E50922665A9}" destId="{9A76171A-D013-4F92-B395-BF558D9ADC97}" srcOrd="4" destOrd="0" parTransId="{8E70C258-6358-410B-BC98-5411FC80D229}" sibTransId="{72D46A81-0C97-4053-9199-412BF9C3D0B2}"/>
    <dgm:cxn modelId="{C4F7DF0A-0B40-4F3C-85ED-658CA2EB67DB}" type="presOf" srcId="{9A76171A-D013-4F92-B395-BF558D9ADC97}" destId="{A2F10C4D-A949-4AD0-BC17-D887BD3CAD83}" srcOrd="0" destOrd="0" presId="urn:microsoft.com/office/officeart/2008/layout/LinedList"/>
    <dgm:cxn modelId="{4AAB092F-95E9-4298-A5D8-B7F467A2A7CD}" srcId="{3D6FB235-C51D-4A06-8239-9E50922665A9}" destId="{9C7D2B3D-15BA-420D-9350-D0524F7CDD93}" srcOrd="1" destOrd="0" parTransId="{96B31649-9712-493C-BE37-AE6EB39A7C29}" sibTransId="{7FCC4416-2FE8-47E4-B580-E625EF417DA2}"/>
    <dgm:cxn modelId="{7E7EA15F-F1E1-4E4E-821F-DA5CC5D334EA}" type="presOf" srcId="{E1ED0C60-E3D5-4C3F-8F88-2AA30257AE47}" destId="{9C4DF076-8130-4F82-8A8E-B55A950B54DB}" srcOrd="0" destOrd="0" presId="urn:microsoft.com/office/officeart/2008/layout/LinedList"/>
    <dgm:cxn modelId="{E5F95E73-07E0-458B-909E-F54FBA007CA4}" type="presOf" srcId="{467925C7-62EC-4E95-A398-B7EF1D979FBC}" destId="{ED2E03FC-DC48-4BB0-BD15-A29FDF71261F}" srcOrd="0" destOrd="0" presId="urn:microsoft.com/office/officeart/2008/layout/LinedList"/>
    <dgm:cxn modelId="{2D1CCFA6-CEA5-4C40-9907-C2EF3FB21BE9}" type="presOf" srcId="{9C7D2B3D-15BA-420D-9350-D0524F7CDD93}" destId="{F8FEBAED-8B4A-491E-96CD-19B0E5E30A39}" srcOrd="0" destOrd="0" presId="urn:microsoft.com/office/officeart/2008/layout/LinedList"/>
    <dgm:cxn modelId="{CED592C3-5C7C-4182-B5D4-137B51BFEA2E}" srcId="{3D6FB235-C51D-4A06-8239-9E50922665A9}" destId="{467925C7-62EC-4E95-A398-B7EF1D979FBC}" srcOrd="0" destOrd="0" parTransId="{D4A9A7B1-912B-4190-8E0B-A563C7DD3D50}" sibTransId="{70CC2E53-CE2C-4E5D-A9E9-367E73381679}"/>
    <dgm:cxn modelId="{568896C4-44CA-4A90-8C15-E93C5F33AE60}" srcId="{3D6FB235-C51D-4A06-8239-9E50922665A9}" destId="{624176E3-0B8A-40AF-ADA7-9DB764AC911F}" srcOrd="2" destOrd="0" parTransId="{78437232-5413-4042-8128-4250AC7D9730}" sibTransId="{C1B1FA3B-372B-44A7-8AD3-D9987B7E73A8}"/>
    <dgm:cxn modelId="{9A4DD7CD-1D92-4655-AF97-900ADFF314B6}" type="presOf" srcId="{624176E3-0B8A-40AF-ADA7-9DB764AC911F}" destId="{CFFF9432-EA8F-4CB9-A4C8-4DA38E6CCF65}" srcOrd="0" destOrd="0" presId="urn:microsoft.com/office/officeart/2008/layout/LinedList"/>
    <dgm:cxn modelId="{D40552D8-C6D3-4E1F-A775-7717E109AD2C}" srcId="{3D6FB235-C51D-4A06-8239-9E50922665A9}" destId="{E1ED0C60-E3D5-4C3F-8F88-2AA30257AE47}" srcOrd="3" destOrd="0" parTransId="{3D5F8420-47EE-40B2-A036-B8ABAC21B338}" sibTransId="{72B992BA-AF89-4A68-B005-B40A1EF2A899}"/>
    <dgm:cxn modelId="{5D9D0BE9-98C8-428C-9A17-19DBC1FABB5D}" type="presOf" srcId="{3D6FB235-C51D-4A06-8239-9E50922665A9}" destId="{B9338DA2-6DF8-4CCA-9A30-0AE0A1B3DCC1}" srcOrd="0" destOrd="0" presId="urn:microsoft.com/office/officeart/2008/layout/LinedList"/>
    <dgm:cxn modelId="{0712E8C6-0870-4ED4-A089-E421DBB38BCB}" type="presParOf" srcId="{B9338DA2-6DF8-4CCA-9A30-0AE0A1B3DCC1}" destId="{7C5C095C-AD9D-44F8-A897-DF6F9CED3D84}" srcOrd="0" destOrd="0" presId="urn:microsoft.com/office/officeart/2008/layout/LinedList"/>
    <dgm:cxn modelId="{8953FBCB-A3DB-4E26-8056-346749B97567}" type="presParOf" srcId="{B9338DA2-6DF8-4CCA-9A30-0AE0A1B3DCC1}" destId="{1DC052B6-41FC-4528-967F-E262557D06E9}" srcOrd="1" destOrd="0" presId="urn:microsoft.com/office/officeart/2008/layout/LinedList"/>
    <dgm:cxn modelId="{38716FAC-3774-4047-B3FA-214FE9721F90}" type="presParOf" srcId="{1DC052B6-41FC-4528-967F-E262557D06E9}" destId="{ED2E03FC-DC48-4BB0-BD15-A29FDF71261F}" srcOrd="0" destOrd="0" presId="urn:microsoft.com/office/officeart/2008/layout/LinedList"/>
    <dgm:cxn modelId="{C1E4AB0F-2310-4CF3-8DC3-247E7539CBFC}" type="presParOf" srcId="{1DC052B6-41FC-4528-967F-E262557D06E9}" destId="{F6237D64-99CC-4EF1-B9DC-3F1D829135E8}" srcOrd="1" destOrd="0" presId="urn:microsoft.com/office/officeart/2008/layout/LinedList"/>
    <dgm:cxn modelId="{FF385481-B8E8-4BB2-BF94-955203F82BDF}" type="presParOf" srcId="{B9338DA2-6DF8-4CCA-9A30-0AE0A1B3DCC1}" destId="{9284F145-7D3C-49C6-8606-1E3C33BFC8CD}" srcOrd="2" destOrd="0" presId="urn:microsoft.com/office/officeart/2008/layout/LinedList"/>
    <dgm:cxn modelId="{96B2788C-9BE8-4D29-A117-0499564E5CCD}" type="presParOf" srcId="{B9338DA2-6DF8-4CCA-9A30-0AE0A1B3DCC1}" destId="{A29335D4-FD58-44CF-A52A-2BDFA4EC84E3}" srcOrd="3" destOrd="0" presId="urn:microsoft.com/office/officeart/2008/layout/LinedList"/>
    <dgm:cxn modelId="{96537E7C-9DC7-4608-873B-5AFD970D4E57}" type="presParOf" srcId="{A29335D4-FD58-44CF-A52A-2BDFA4EC84E3}" destId="{F8FEBAED-8B4A-491E-96CD-19B0E5E30A39}" srcOrd="0" destOrd="0" presId="urn:microsoft.com/office/officeart/2008/layout/LinedList"/>
    <dgm:cxn modelId="{D0ECF495-576D-458B-90EE-0F9D1ECA870F}" type="presParOf" srcId="{A29335D4-FD58-44CF-A52A-2BDFA4EC84E3}" destId="{3379FF47-2789-45B4-9358-23A008452FA7}" srcOrd="1" destOrd="0" presId="urn:microsoft.com/office/officeart/2008/layout/LinedList"/>
    <dgm:cxn modelId="{56BEDD41-E260-4E39-9D8C-83BDAEEF9832}" type="presParOf" srcId="{B9338DA2-6DF8-4CCA-9A30-0AE0A1B3DCC1}" destId="{7D81F05C-021C-42B9-AE2D-F7EDC962C4F3}" srcOrd="4" destOrd="0" presId="urn:microsoft.com/office/officeart/2008/layout/LinedList"/>
    <dgm:cxn modelId="{FE7F4686-DF71-42C6-9F19-DF1FEE259C61}" type="presParOf" srcId="{B9338DA2-6DF8-4CCA-9A30-0AE0A1B3DCC1}" destId="{BD018EEA-332B-4592-B733-1870B26AEB07}" srcOrd="5" destOrd="0" presId="urn:microsoft.com/office/officeart/2008/layout/LinedList"/>
    <dgm:cxn modelId="{FDA3EE72-3A26-43EB-9FF9-466B061ACFD3}" type="presParOf" srcId="{BD018EEA-332B-4592-B733-1870B26AEB07}" destId="{CFFF9432-EA8F-4CB9-A4C8-4DA38E6CCF65}" srcOrd="0" destOrd="0" presId="urn:microsoft.com/office/officeart/2008/layout/LinedList"/>
    <dgm:cxn modelId="{95D9FC25-96AD-492B-870B-EE996F7EA8E7}" type="presParOf" srcId="{BD018EEA-332B-4592-B733-1870B26AEB07}" destId="{A033466B-8B61-4D42-BF7A-C79162D4ED47}" srcOrd="1" destOrd="0" presId="urn:microsoft.com/office/officeart/2008/layout/LinedList"/>
    <dgm:cxn modelId="{52733C6E-A3C2-4B39-8A65-D244CA2AF3BA}" type="presParOf" srcId="{B9338DA2-6DF8-4CCA-9A30-0AE0A1B3DCC1}" destId="{CCEDDE5F-A834-4DF3-932C-DA31B405B111}" srcOrd="6" destOrd="0" presId="urn:microsoft.com/office/officeart/2008/layout/LinedList"/>
    <dgm:cxn modelId="{9FDD7887-DE2C-47BC-9B38-FD90BC10DAE5}" type="presParOf" srcId="{B9338DA2-6DF8-4CCA-9A30-0AE0A1B3DCC1}" destId="{B28B7148-6E5A-47AE-99E2-ADA2E92A33DA}" srcOrd="7" destOrd="0" presId="urn:microsoft.com/office/officeart/2008/layout/LinedList"/>
    <dgm:cxn modelId="{4A1D1133-792B-421A-B486-4B03F16AD8BE}" type="presParOf" srcId="{B28B7148-6E5A-47AE-99E2-ADA2E92A33DA}" destId="{9C4DF076-8130-4F82-8A8E-B55A950B54DB}" srcOrd="0" destOrd="0" presId="urn:microsoft.com/office/officeart/2008/layout/LinedList"/>
    <dgm:cxn modelId="{24875F45-E90B-4745-8FB3-1C47A189D01A}" type="presParOf" srcId="{B28B7148-6E5A-47AE-99E2-ADA2E92A33DA}" destId="{476339CC-7C45-4223-A7FC-D9D986655171}" srcOrd="1" destOrd="0" presId="urn:microsoft.com/office/officeart/2008/layout/LinedList"/>
    <dgm:cxn modelId="{EF72EC42-3947-4692-B78B-05C3AA471ECF}" type="presParOf" srcId="{B9338DA2-6DF8-4CCA-9A30-0AE0A1B3DCC1}" destId="{CBA29CF8-8B80-4473-A715-17F5E6B724DF}" srcOrd="8" destOrd="0" presId="urn:microsoft.com/office/officeart/2008/layout/LinedList"/>
    <dgm:cxn modelId="{3543E728-05F5-49FC-90E4-B135E6ADAC8D}" type="presParOf" srcId="{B9338DA2-6DF8-4CCA-9A30-0AE0A1B3DCC1}" destId="{EFB3A293-2357-4B79-97F3-6B37E376329F}" srcOrd="9" destOrd="0" presId="urn:microsoft.com/office/officeart/2008/layout/LinedList"/>
    <dgm:cxn modelId="{E3FBB78A-59B1-4321-82F9-CDD0D254A64D}" type="presParOf" srcId="{EFB3A293-2357-4B79-97F3-6B37E376329F}" destId="{A2F10C4D-A949-4AD0-BC17-D887BD3CAD83}" srcOrd="0" destOrd="0" presId="urn:microsoft.com/office/officeart/2008/layout/LinedList"/>
    <dgm:cxn modelId="{5641126D-4F14-4D09-B64F-F61D771E2DD1}" type="presParOf" srcId="{EFB3A293-2357-4B79-97F3-6B37E376329F}" destId="{81B443C2-B8A6-484A-8F4D-36C01E5E230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6FB235-C51D-4A06-8239-9E50922665A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67925C7-62EC-4E95-A398-B7EF1D979FBC}">
      <dgm:prSet phldrT="[Text]"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  <a:buFont typeface="Symbol" panose="05050102010706020507" pitchFamily="18" charset="2"/>
            <a:buChar char=""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Age mostly around mid-40s to early 70s.</a:t>
          </a:r>
        </a:p>
      </dgm:t>
    </dgm:pt>
    <dgm:pt modelId="{D4A9A7B1-912B-4190-8E0B-A563C7DD3D50}" type="parTrans" cxnId="{CED592C3-5C7C-4182-B5D4-137B51BFEA2E}">
      <dgm:prSet/>
      <dgm:spPr/>
      <dgm:t>
        <a:bodyPr/>
        <a:lstStyle/>
        <a:p>
          <a:endParaRPr lang="en-IN"/>
        </a:p>
      </dgm:t>
    </dgm:pt>
    <dgm:pt modelId="{70CC2E53-CE2C-4E5D-A9E9-367E73381679}" type="sibTrans" cxnId="{CED592C3-5C7C-4182-B5D4-137B51BFEA2E}">
      <dgm:prSet/>
      <dgm:spPr/>
      <dgm:t>
        <a:bodyPr/>
        <a:lstStyle/>
        <a:p>
          <a:endParaRPr lang="en-IN"/>
        </a:p>
      </dgm:t>
    </dgm:pt>
    <dgm:pt modelId="{939C750F-CD1A-4BF1-9750-9EF790AEE40B}">
      <dgm:prSet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female shoppers (approx. 9 units) more than male. </a:t>
          </a:r>
        </a:p>
      </dgm:t>
    </dgm:pt>
    <dgm:pt modelId="{A9A76DB1-C605-438F-BF72-0BE1C631D8A0}" type="parTrans" cxnId="{8C0FEDF3-7D98-4447-B86F-FC7E87DB7B53}">
      <dgm:prSet/>
      <dgm:spPr/>
      <dgm:t>
        <a:bodyPr/>
        <a:lstStyle/>
        <a:p>
          <a:endParaRPr lang="en-IN"/>
        </a:p>
      </dgm:t>
    </dgm:pt>
    <dgm:pt modelId="{894258E9-502D-4F25-A633-77A6C5699E12}" type="sibTrans" cxnId="{8C0FEDF3-7D98-4447-B86F-FC7E87DB7B53}">
      <dgm:prSet/>
      <dgm:spPr/>
      <dgm:t>
        <a:bodyPr/>
        <a:lstStyle/>
        <a:p>
          <a:endParaRPr lang="en-IN"/>
        </a:p>
      </dgm:t>
    </dgm:pt>
    <dgm:pt modelId="{80AEB5D1-793F-4785-8B8A-E6D2E899DC23}">
      <dgm:prSet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Annual income range approximately 40-70k; spectacular high frequency of 55k and some exceptions. </a:t>
          </a:r>
        </a:p>
      </dgm:t>
    </dgm:pt>
    <dgm:pt modelId="{18C7D405-3949-46A0-B653-FF12A9169EB8}" type="parTrans" cxnId="{60B5D571-CA6A-462E-82FE-DE0DE396B2D0}">
      <dgm:prSet/>
      <dgm:spPr/>
      <dgm:t>
        <a:bodyPr/>
        <a:lstStyle/>
        <a:p>
          <a:endParaRPr lang="en-IN"/>
        </a:p>
      </dgm:t>
    </dgm:pt>
    <dgm:pt modelId="{E7BC5E8E-0185-43F9-85A8-D856A2E08C63}" type="sibTrans" cxnId="{60B5D571-CA6A-462E-82FE-DE0DE396B2D0}">
      <dgm:prSet/>
      <dgm:spPr/>
      <dgm:t>
        <a:bodyPr/>
        <a:lstStyle/>
        <a:p>
          <a:endParaRPr lang="en-IN"/>
        </a:p>
      </dgm:t>
    </dgm:pt>
    <dgm:pt modelId="{D92ACACF-9E0C-4F5F-B51E-14CB67866D5B}">
      <dgm:prSet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mediocre spending score, notable highs in the range of 45 - 60. </a:t>
          </a:r>
        </a:p>
      </dgm:t>
    </dgm:pt>
    <dgm:pt modelId="{C64DC311-AF34-4D28-8319-F3F6C1BAEDFB}" type="parTrans" cxnId="{39D71226-E4E2-4B2D-B45A-F39CF57088D7}">
      <dgm:prSet/>
      <dgm:spPr/>
      <dgm:t>
        <a:bodyPr/>
        <a:lstStyle/>
        <a:p>
          <a:endParaRPr lang="en-IN"/>
        </a:p>
      </dgm:t>
    </dgm:pt>
    <dgm:pt modelId="{FF9A0B96-E55D-4C19-B900-5D863B5A0FCF}" type="sibTrans" cxnId="{39D71226-E4E2-4B2D-B45A-F39CF57088D7}">
      <dgm:prSet/>
      <dgm:spPr/>
      <dgm:t>
        <a:bodyPr/>
        <a:lstStyle/>
        <a:p>
          <a:endParaRPr lang="en-IN"/>
        </a:p>
      </dgm:t>
    </dgm:pt>
    <dgm:pt modelId="{4D3F4E18-71E3-4869-85DD-C0446A25DB6E}">
      <dgm:prSet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These group of customers are careful spenders, and are probably people with family.</a:t>
          </a:r>
        </a:p>
      </dgm:t>
    </dgm:pt>
    <dgm:pt modelId="{DDC83FFA-0774-485A-945D-38D3A50A1D03}" type="parTrans" cxnId="{269BEA10-B036-43B3-B47E-A044D8A5D27E}">
      <dgm:prSet/>
      <dgm:spPr/>
      <dgm:t>
        <a:bodyPr/>
        <a:lstStyle/>
        <a:p>
          <a:endParaRPr lang="en-IN"/>
        </a:p>
      </dgm:t>
    </dgm:pt>
    <dgm:pt modelId="{CCF7C063-7ED1-46DC-87AF-A282BED05AAA}" type="sibTrans" cxnId="{269BEA10-B036-43B3-B47E-A044D8A5D27E}">
      <dgm:prSet/>
      <dgm:spPr/>
      <dgm:t>
        <a:bodyPr/>
        <a:lstStyle/>
        <a:p>
          <a:endParaRPr lang="en-IN"/>
        </a:p>
      </dgm:t>
    </dgm:pt>
    <dgm:pt modelId="{B747D12B-533E-4BAB-B87B-3CBBEC3706C7}">
      <dgm:prSet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individuals with stable income.</a:t>
          </a:r>
        </a:p>
      </dgm:t>
    </dgm:pt>
    <dgm:pt modelId="{F0B3DF7B-F97A-40CD-8C33-3CC826AE0D17}" type="parTrans" cxnId="{6CE010A2-1623-4EF5-9CD3-300E38A3CA6F}">
      <dgm:prSet/>
      <dgm:spPr/>
      <dgm:t>
        <a:bodyPr/>
        <a:lstStyle/>
        <a:p>
          <a:endParaRPr lang="en-IN"/>
        </a:p>
      </dgm:t>
    </dgm:pt>
    <dgm:pt modelId="{0BF86CA0-0A58-4A8F-BA66-836ECCC85D92}" type="sibTrans" cxnId="{6CE010A2-1623-4EF5-9CD3-300E38A3CA6F}">
      <dgm:prSet/>
      <dgm:spPr/>
      <dgm:t>
        <a:bodyPr/>
        <a:lstStyle/>
        <a:p>
          <a:endParaRPr lang="en-IN"/>
        </a:p>
      </dgm:t>
    </dgm:pt>
    <dgm:pt modelId="{B9338DA2-6DF8-4CCA-9A30-0AE0A1B3DCC1}" type="pres">
      <dgm:prSet presAssocID="{3D6FB235-C51D-4A06-8239-9E50922665A9}" presName="vert0" presStyleCnt="0">
        <dgm:presLayoutVars>
          <dgm:dir/>
          <dgm:animOne val="branch"/>
          <dgm:animLvl val="lvl"/>
        </dgm:presLayoutVars>
      </dgm:prSet>
      <dgm:spPr/>
    </dgm:pt>
    <dgm:pt modelId="{7C5C095C-AD9D-44F8-A897-DF6F9CED3D84}" type="pres">
      <dgm:prSet presAssocID="{467925C7-62EC-4E95-A398-B7EF1D979FBC}" presName="thickLine" presStyleLbl="alignNode1" presStyleIdx="0" presStyleCnt="6"/>
      <dgm:spPr/>
    </dgm:pt>
    <dgm:pt modelId="{1DC052B6-41FC-4528-967F-E262557D06E9}" type="pres">
      <dgm:prSet presAssocID="{467925C7-62EC-4E95-A398-B7EF1D979FBC}" presName="horz1" presStyleCnt="0"/>
      <dgm:spPr/>
    </dgm:pt>
    <dgm:pt modelId="{ED2E03FC-DC48-4BB0-BD15-A29FDF71261F}" type="pres">
      <dgm:prSet presAssocID="{467925C7-62EC-4E95-A398-B7EF1D979FBC}" presName="tx1" presStyleLbl="revTx" presStyleIdx="0" presStyleCnt="6"/>
      <dgm:spPr/>
    </dgm:pt>
    <dgm:pt modelId="{F6237D64-99CC-4EF1-B9DC-3F1D829135E8}" type="pres">
      <dgm:prSet presAssocID="{467925C7-62EC-4E95-A398-B7EF1D979FBC}" presName="vert1" presStyleCnt="0"/>
      <dgm:spPr/>
    </dgm:pt>
    <dgm:pt modelId="{334B8115-24C6-4A5A-9C1C-542960D9629A}" type="pres">
      <dgm:prSet presAssocID="{939C750F-CD1A-4BF1-9750-9EF790AEE40B}" presName="thickLine" presStyleLbl="alignNode1" presStyleIdx="1" presStyleCnt="6"/>
      <dgm:spPr/>
    </dgm:pt>
    <dgm:pt modelId="{19033E03-8CF1-487E-961C-AABA78EFEE79}" type="pres">
      <dgm:prSet presAssocID="{939C750F-CD1A-4BF1-9750-9EF790AEE40B}" presName="horz1" presStyleCnt="0"/>
      <dgm:spPr/>
    </dgm:pt>
    <dgm:pt modelId="{23CA1BBE-8934-4B87-8E4D-38C9D35AE4FC}" type="pres">
      <dgm:prSet presAssocID="{939C750F-CD1A-4BF1-9750-9EF790AEE40B}" presName="tx1" presStyleLbl="revTx" presStyleIdx="1" presStyleCnt="6"/>
      <dgm:spPr/>
    </dgm:pt>
    <dgm:pt modelId="{D1ACA52A-7F90-4B06-BBB5-C7E66409596B}" type="pres">
      <dgm:prSet presAssocID="{939C750F-CD1A-4BF1-9750-9EF790AEE40B}" presName="vert1" presStyleCnt="0"/>
      <dgm:spPr/>
    </dgm:pt>
    <dgm:pt modelId="{A591E274-E27A-43DD-BCA7-DB1A2DFFA777}" type="pres">
      <dgm:prSet presAssocID="{80AEB5D1-793F-4785-8B8A-E6D2E899DC23}" presName="thickLine" presStyleLbl="alignNode1" presStyleIdx="2" presStyleCnt="6"/>
      <dgm:spPr/>
    </dgm:pt>
    <dgm:pt modelId="{0FD76985-304E-43AA-9DFC-8DEB87A2494B}" type="pres">
      <dgm:prSet presAssocID="{80AEB5D1-793F-4785-8B8A-E6D2E899DC23}" presName="horz1" presStyleCnt="0"/>
      <dgm:spPr/>
    </dgm:pt>
    <dgm:pt modelId="{617AAE55-3FFD-4908-AEDB-8FFC7B9D0375}" type="pres">
      <dgm:prSet presAssocID="{80AEB5D1-793F-4785-8B8A-E6D2E899DC23}" presName="tx1" presStyleLbl="revTx" presStyleIdx="2" presStyleCnt="6"/>
      <dgm:spPr/>
    </dgm:pt>
    <dgm:pt modelId="{1BCC7C64-8FE6-48DE-A1CF-FA031D57794F}" type="pres">
      <dgm:prSet presAssocID="{80AEB5D1-793F-4785-8B8A-E6D2E899DC23}" presName="vert1" presStyleCnt="0"/>
      <dgm:spPr/>
    </dgm:pt>
    <dgm:pt modelId="{BEC8C187-1212-4425-9D94-1F4922126ADF}" type="pres">
      <dgm:prSet presAssocID="{B747D12B-533E-4BAB-B87B-3CBBEC3706C7}" presName="thickLine" presStyleLbl="alignNode1" presStyleIdx="3" presStyleCnt="6"/>
      <dgm:spPr/>
    </dgm:pt>
    <dgm:pt modelId="{6935C064-0F63-4647-9187-3B1B619610BC}" type="pres">
      <dgm:prSet presAssocID="{B747D12B-533E-4BAB-B87B-3CBBEC3706C7}" presName="horz1" presStyleCnt="0"/>
      <dgm:spPr/>
    </dgm:pt>
    <dgm:pt modelId="{9333AE82-29F4-4E52-AAD6-B8E5ED883059}" type="pres">
      <dgm:prSet presAssocID="{B747D12B-533E-4BAB-B87B-3CBBEC3706C7}" presName="tx1" presStyleLbl="revTx" presStyleIdx="3" presStyleCnt="6"/>
      <dgm:spPr/>
    </dgm:pt>
    <dgm:pt modelId="{8FD75FB9-05B7-43E6-BDE9-4B535E1CF8FC}" type="pres">
      <dgm:prSet presAssocID="{B747D12B-533E-4BAB-B87B-3CBBEC3706C7}" presName="vert1" presStyleCnt="0"/>
      <dgm:spPr/>
    </dgm:pt>
    <dgm:pt modelId="{1A57FF7C-3961-40EC-B733-2AE5EE5DBFA2}" type="pres">
      <dgm:prSet presAssocID="{D92ACACF-9E0C-4F5F-B51E-14CB67866D5B}" presName="thickLine" presStyleLbl="alignNode1" presStyleIdx="4" presStyleCnt="6"/>
      <dgm:spPr/>
    </dgm:pt>
    <dgm:pt modelId="{3DA9AA6C-2C01-4771-9CED-0AB35F55ACCD}" type="pres">
      <dgm:prSet presAssocID="{D92ACACF-9E0C-4F5F-B51E-14CB67866D5B}" presName="horz1" presStyleCnt="0"/>
      <dgm:spPr/>
    </dgm:pt>
    <dgm:pt modelId="{41155AC2-9BFA-4B31-A278-1C87DD4DE9DC}" type="pres">
      <dgm:prSet presAssocID="{D92ACACF-9E0C-4F5F-B51E-14CB67866D5B}" presName="tx1" presStyleLbl="revTx" presStyleIdx="4" presStyleCnt="6"/>
      <dgm:spPr/>
    </dgm:pt>
    <dgm:pt modelId="{A52B8E4A-6AFD-456E-AD56-628908F30C98}" type="pres">
      <dgm:prSet presAssocID="{D92ACACF-9E0C-4F5F-B51E-14CB67866D5B}" presName="vert1" presStyleCnt="0"/>
      <dgm:spPr/>
    </dgm:pt>
    <dgm:pt modelId="{DBCB0352-3C03-43FA-833F-F519F97449E1}" type="pres">
      <dgm:prSet presAssocID="{4D3F4E18-71E3-4869-85DD-C0446A25DB6E}" presName="thickLine" presStyleLbl="alignNode1" presStyleIdx="5" presStyleCnt="6"/>
      <dgm:spPr/>
    </dgm:pt>
    <dgm:pt modelId="{F9137AD6-77B3-43ED-A17D-A9281507875E}" type="pres">
      <dgm:prSet presAssocID="{4D3F4E18-71E3-4869-85DD-C0446A25DB6E}" presName="horz1" presStyleCnt="0"/>
      <dgm:spPr/>
    </dgm:pt>
    <dgm:pt modelId="{5E147391-6FBB-4646-A404-C0FEC8A04122}" type="pres">
      <dgm:prSet presAssocID="{4D3F4E18-71E3-4869-85DD-C0446A25DB6E}" presName="tx1" presStyleLbl="revTx" presStyleIdx="5" presStyleCnt="6"/>
      <dgm:spPr/>
    </dgm:pt>
    <dgm:pt modelId="{920D50E5-D9A7-4EE7-9E95-DCCC1E13E798}" type="pres">
      <dgm:prSet presAssocID="{4D3F4E18-71E3-4869-85DD-C0446A25DB6E}" presName="vert1" presStyleCnt="0"/>
      <dgm:spPr/>
    </dgm:pt>
  </dgm:ptLst>
  <dgm:cxnLst>
    <dgm:cxn modelId="{269BEA10-B036-43B3-B47E-A044D8A5D27E}" srcId="{3D6FB235-C51D-4A06-8239-9E50922665A9}" destId="{4D3F4E18-71E3-4869-85DD-C0446A25DB6E}" srcOrd="5" destOrd="0" parTransId="{DDC83FFA-0774-485A-945D-38D3A50A1D03}" sibTransId="{CCF7C063-7ED1-46DC-87AF-A282BED05AAA}"/>
    <dgm:cxn modelId="{39D71226-E4E2-4B2D-B45A-F39CF57088D7}" srcId="{3D6FB235-C51D-4A06-8239-9E50922665A9}" destId="{D92ACACF-9E0C-4F5F-B51E-14CB67866D5B}" srcOrd="4" destOrd="0" parTransId="{C64DC311-AF34-4D28-8319-F3F6C1BAEDFB}" sibTransId="{FF9A0B96-E55D-4C19-B900-5D863B5A0FCF}"/>
    <dgm:cxn modelId="{55579238-AE4F-43F5-9E47-C7D9D93ACCC1}" type="presOf" srcId="{D92ACACF-9E0C-4F5F-B51E-14CB67866D5B}" destId="{41155AC2-9BFA-4B31-A278-1C87DD4DE9DC}" srcOrd="0" destOrd="0" presId="urn:microsoft.com/office/officeart/2008/layout/LinedList"/>
    <dgm:cxn modelId="{737E8F5F-3F10-4D66-971A-7EA6BF2F3EA6}" type="presOf" srcId="{4D3F4E18-71E3-4869-85DD-C0446A25DB6E}" destId="{5E147391-6FBB-4646-A404-C0FEC8A04122}" srcOrd="0" destOrd="0" presId="urn:microsoft.com/office/officeart/2008/layout/LinedList"/>
    <dgm:cxn modelId="{60B5D571-CA6A-462E-82FE-DE0DE396B2D0}" srcId="{3D6FB235-C51D-4A06-8239-9E50922665A9}" destId="{80AEB5D1-793F-4785-8B8A-E6D2E899DC23}" srcOrd="2" destOrd="0" parTransId="{18C7D405-3949-46A0-B653-FF12A9169EB8}" sibTransId="{E7BC5E8E-0185-43F9-85A8-D856A2E08C63}"/>
    <dgm:cxn modelId="{E5F95E73-07E0-458B-909E-F54FBA007CA4}" type="presOf" srcId="{467925C7-62EC-4E95-A398-B7EF1D979FBC}" destId="{ED2E03FC-DC48-4BB0-BD15-A29FDF71261F}" srcOrd="0" destOrd="0" presId="urn:microsoft.com/office/officeart/2008/layout/LinedList"/>
    <dgm:cxn modelId="{F2922279-F032-4B23-BCEF-76CBE3690767}" type="presOf" srcId="{939C750F-CD1A-4BF1-9750-9EF790AEE40B}" destId="{23CA1BBE-8934-4B87-8E4D-38C9D35AE4FC}" srcOrd="0" destOrd="0" presId="urn:microsoft.com/office/officeart/2008/layout/LinedList"/>
    <dgm:cxn modelId="{6CE010A2-1623-4EF5-9CD3-300E38A3CA6F}" srcId="{3D6FB235-C51D-4A06-8239-9E50922665A9}" destId="{B747D12B-533E-4BAB-B87B-3CBBEC3706C7}" srcOrd="3" destOrd="0" parTransId="{F0B3DF7B-F97A-40CD-8C33-3CC826AE0D17}" sibTransId="{0BF86CA0-0A58-4A8F-BA66-836ECCC85D92}"/>
    <dgm:cxn modelId="{CED592C3-5C7C-4182-B5D4-137B51BFEA2E}" srcId="{3D6FB235-C51D-4A06-8239-9E50922665A9}" destId="{467925C7-62EC-4E95-A398-B7EF1D979FBC}" srcOrd="0" destOrd="0" parTransId="{D4A9A7B1-912B-4190-8E0B-A563C7DD3D50}" sibTransId="{70CC2E53-CE2C-4E5D-A9E9-367E73381679}"/>
    <dgm:cxn modelId="{4AA1D0C9-6CD0-443E-98AF-C77B6DA3A874}" type="presOf" srcId="{B747D12B-533E-4BAB-B87B-3CBBEC3706C7}" destId="{9333AE82-29F4-4E52-AAD6-B8E5ED883059}" srcOrd="0" destOrd="0" presId="urn:microsoft.com/office/officeart/2008/layout/LinedList"/>
    <dgm:cxn modelId="{5D9D0BE9-98C8-428C-9A17-19DBC1FABB5D}" type="presOf" srcId="{3D6FB235-C51D-4A06-8239-9E50922665A9}" destId="{B9338DA2-6DF8-4CCA-9A30-0AE0A1B3DCC1}" srcOrd="0" destOrd="0" presId="urn:microsoft.com/office/officeart/2008/layout/LinedList"/>
    <dgm:cxn modelId="{8C0FEDF3-7D98-4447-B86F-FC7E87DB7B53}" srcId="{3D6FB235-C51D-4A06-8239-9E50922665A9}" destId="{939C750F-CD1A-4BF1-9750-9EF790AEE40B}" srcOrd="1" destOrd="0" parTransId="{A9A76DB1-C605-438F-BF72-0BE1C631D8A0}" sibTransId="{894258E9-502D-4F25-A633-77A6C5699E12}"/>
    <dgm:cxn modelId="{94D26BF8-7A69-427A-888A-301F3DD5F694}" type="presOf" srcId="{80AEB5D1-793F-4785-8B8A-E6D2E899DC23}" destId="{617AAE55-3FFD-4908-AEDB-8FFC7B9D0375}" srcOrd="0" destOrd="0" presId="urn:microsoft.com/office/officeart/2008/layout/LinedList"/>
    <dgm:cxn modelId="{0712E8C6-0870-4ED4-A089-E421DBB38BCB}" type="presParOf" srcId="{B9338DA2-6DF8-4CCA-9A30-0AE0A1B3DCC1}" destId="{7C5C095C-AD9D-44F8-A897-DF6F9CED3D84}" srcOrd="0" destOrd="0" presId="urn:microsoft.com/office/officeart/2008/layout/LinedList"/>
    <dgm:cxn modelId="{8953FBCB-A3DB-4E26-8056-346749B97567}" type="presParOf" srcId="{B9338DA2-6DF8-4CCA-9A30-0AE0A1B3DCC1}" destId="{1DC052B6-41FC-4528-967F-E262557D06E9}" srcOrd="1" destOrd="0" presId="urn:microsoft.com/office/officeart/2008/layout/LinedList"/>
    <dgm:cxn modelId="{38716FAC-3774-4047-B3FA-214FE9721F90}" type="presParOf" srcId="{1DC052B6-41FC-4528-967F-E262557D06E9}" destId="{ED2E03FC-DC48-4BB0-BD15-A29FDF71261F}" srcOrd="0" destOrd="0" presId="urn:microsoft.com/office/officeart/2008/layout/LinedList"/>
    <dgm:cxn modelId="{C1E4AB0F-2310-4CF3-8DC3-247E7539CBFC}" type="presParOf" srcId="{1DC052B6-41FC-4528-967F-E262557D06E9}" destId="{F6237D64-99CC-4EF1-B9DC-3F1D829135E8}" srcOrd="1" destOrd="0" presId="urn:microsoft.com/office/officeart/2008/layout/LinedList"/>
    <dgm:cxn modelId="{6FE2C2D6-0B78-47E6-A6F1-9CC2D62E6948}" type="presParOf" srcId="{B9338DA2-6DF8-4CCA-9A30-0AE0A1B3DCC1}" destId="{334B8115-24C6-4A5A-9C1C-542960D9629A}" srcOrd="2" destOrd="0" presId="urn:microsoft.com/office/officeart/2008/layout/LinedList"/>
    <dgm:cxn modelId="{151567B5-1ACC-45D4-8014-EB53E75185C7}" type="presParOf" srcId="{B9338DA2-6DF8-4CCA-9A30-0AE0A1B3DCC1}" destId="{19033E03-8CF1-487E-961C-AABA78EFEE79}" srcOrd="3" destOrd="0" presId="urn:microsoft.com/office/officeart/2008/layout/LinedList"/>
    <dgm:cxn modelId="{AB39A03D-1117-46C1-9E72-8198C37C2E88}" type="presParOf" srcId="{19033E03-8CF1-487E-961C-AABA78EFEE79}" destId="{23CA1BBE-8934-4B87-8E4D-38C9D35AE4FC}" srcOrd="0" destOrd="0" presId="urn:microsoft.com/office/officeart/2008/layout/LinedList"/>
    <dgm:cxn modelId="{21D772A7-7FD4-42C4-9C65-8960B9E019AD}" type="presParOf" srcId="{19033E03-8CF1-487E-961C-AABA78EFEE79}" destId="{D1ACA52A-7F90-4B06-BBB5-C7E66409596B}" srcOrd="1" destOrd="0" presId="urn:microsoft.com/office/officeart/2008/layout/LinedList"/>
    <dgm:cxn modelId="{3DF6F9C5-D1E7-4500-B5B8-1EB565369001}" type="presParOf" srcId="{B9338DA2-6DF8-4CCA-9A30-0AE0A1B3DCC1}" destId="{A591E274-E27A-43DD-BCA7-DB1A2DFFA777}" srcOrd="4" destOrd="0" presId="urn:microsoft.com/office/officeart/2008/layout/LinedList"/>
    <dgm:cxn modelId="{E7B17828-A265-4B76-A032-31167D98E338}" type="presParOf" srcId="{B9338DA2-6DF8-4CCA-9A30-0AE0A1B3DCC1}" destId="{0FD76985-304E-43AA-9DFC-8DEB87A2494B}" srcOrd="5" destOrd="0" presId="urn:microsoft.com/office/officeart/2008/layout/LinedList"/>
    <dgm:cxn modelId="{F4BFF0AF-A971-4E36-B6FA-1A8B7936A390}" type="presParOf" srcId="{0FD76985-304E-43AA-9DFC-8DEB87A2494B}" destId="{617AAE55-3FFD-4908-AEDB-8FFC7B9D0375}" srcOrd="0" destOrd="0" presId="urn:microsoft.com/office/officeart/2008/layout/LinedList"/>
    <dgm:cxn modelId="{69A3BB35-0A39-4A70-86E1-9B8EF7C9AFEF}" type="presParOf" srcId="{0FD76985-304E-43AA-9DFC-8DEB87A2494B}" destId="{1BCC7C64-8FE6-48DE-A1CF-FA031D57794F}" srcOrd="1" destOrd="0" presId="urn:microsoft.com/office/officeart/2008/layout/LinedList"/>
    <dgm:cxn modelId="{647BDC52-22DB-42CF-8084-104C12707768}" type="presParOf" srcId="{B9338DA2-6DF8-4CCA-9A30-0AE0A1B3DCC1}" destId="{BEC8C187-1212-4425-9D94-1F4922126ADF}" srcOrd="6" destOrd="0" presId="urn:microsoft.com/office/officeart/2008/layout/LinedList"/>
    <dgm:cxn modelId="{9B16281A-9437-4BF0-8DCA-03D5D2AF7F1B}" type="presParOf" srcId="{B9338DA2-6DF8-4CCA-9A30-0AE0A1B3DCC1}" destId="{6935C064-0F63-4647-9187-3B1B619610BC}" srcOrd="7" destOrd="0" presId="urn:microsoft.com/office/officeart/2008/layout/LinedList"/>
    <dgm:cxn modelId="{67CAE315-5D0A-40EB-B7C9-C678CB7ED792}" type="presParOf" srcId="{6935C064-0F63-4647-9187-3B1B619610BC}" destId="{9333AE82-29F4-4E52-AAD6-B8E5ED883059}" srcOrd="0" destOrd="0" presId="urn:microsoft.com/office/officeart/2008/layout/LinedList"/>
    <dgm:cxn modelId="{06D5FF8C-6EC1-40EE-B705-26421826DF53}" type="presParOf" srcId="{6935C064-0F63-4647-9187-3B1B619610BC}" destId="{8FD75FB9-05B7-43E6-BDE9-4B535E1CF8FC}" srcOrd="1" destOrd="0" presId="urn:microsoft.com/office/officeart/2008/layout/LinedList"/>
    <dgm:cxn modelId="{118B27AD-2F85-4123-9043-7406EA6FBF84}" type="presParOf" srcId="{B9338DA2-6DF8-4CCA-9A30-0AE0A1B3DCC1}" destId="{1A57FF7C-3961-40EC-B733-2AE5EE5DBFA2}" srcOrd="8" destOrd="0" presId="urn:microsoft.com/office/officeart/2008/layout/LinedList"/>
    <dgm:cxn modelId="{E2151660-B426-4B47-958C-E8B635CF0CB5}" type="presParOf" srcId="{B9338DA2-6DF8-4CCA-9A30-0AE0A1B3DCC1}" destId="{3DA9AA6C-2C01-4771-9CED-0AB35F55ACCD}" srcOrd="9" destOrd="0" presId="urn:microsoft.com/office/officeart/2008/layout/LinedList"/>
    <dgm:cxn modelId="{305B1292-8B6C-4724-B963-AC70762D8182}" type="presParOf" srcId="{3DA9AA6C-2C01-4771-9CED-0AB35F55ACCD}" destId="{41155AC2-9BFA-4B31-A278-1C87DD4DE9DC}" srcOrd="0" destOrd="0" presId="urn:microsoft.com/office/officeart/2008/layout/LinedList"/>
    <dgm:cxn modelId="{D0EFCE92-7D2E-43F5-91C6-98A6500ABC52}" type="presParOf" srcId="{3DA9AA6C-2C01-4771-9CED-0AB35F55ACCD}" destId="{A52B8E4A-6AFD-456E-AD56-628908F30C98}" srcOrd="1" destOrd="0" presId="urn:microsoft.com/office/officeart/2008/layout/LinedList"/>
    <dgm:cxn modelId="{7118C7F4-AB4F-428E-887F-4306CB86EF11}" type="presParOf" srcId="{B9338DA2-6DF8-4CCA-9A30-0AE0A1B3DCC1}" destId="{DBCB0352-3C03-43FA-833F-F519F97449E1}" srcOrd="10" destOrd="0" presId="urn:microsoft.com/office/officeart/2008/layout/LinedList"/>
    <dgm:cxn modelId="{7380D37F-5497-4DE5-BA79-77F7133C41DF}" type="presParOf" srcId="{B9338DA2-6DF8-4CCA-9A30-0AE0A1B3DCC1}" destId="{F9137AD6-77B3-43ED-A17D-A9281507875E}" srcOrd="11" destOrd="0" presId="urn:microsoft.com/office/officeart/2008/layout/LinedList"/>
    <dgm:cxn modelId="{A1A0D2EC-3A11-4CED-9063-125704752F4D}" type="presParOf" srcId="{F9137AD6-77B3-43ED-A17D-A9281507875E}" destId="{5E147391-6FBB-4646-A404-C0FEC8A04122}" srcOrd="0" destOrd="0" presId="urn:microsoft.com/office/officeart/2008/layout/LinedList"/>
    <dgm:cxn modelId="{79031958-2164-457D-AC62-7008F10A2A3A}" type="presParOf" srcId="{F9137AD6-77B3-43ED-A17D-A9281507875E}" destId="{920D50E5-D9A7-4EE7-9E95-DCCC1E13E79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D6FB235-C51D-4A06-8239-9E50922665A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67925C7-62EC-4E95-A398-B7EF1D979FBC}">
      <dgm:prSet phldrT="[Text]"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  <a:buFont typeface="Symbol" panose="05050102010706020507" pitchFamily="18" charset="2"/>
            <a:buChar char=""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customers mostly in their early adulthood (around 20 -35).</a:t>
          </a:r>
        </a:p>
      </dgm:t>
    </dgm:pt>
    <dgm:pt modelId="{D4A9A7B1-912B-4190-8E0B-A563C7DD3D50}" type="parTrans" cxnId="{CED592C3-5C7C-4182-B5D4-137B51BFEA2E}">
      <dgm:prSet/>
      <dgm:spPr/>
      <dgm:t>
        <a:bodyPr/>
        <a:lstStyle/>
        <a:p>
          <a:endParaRPr lang="en-IN"/>
        </a:p>
      </dgm:t>
    </dgm:pt>
    <dgm:pt modelId="{70CC2E53-CE2C-4E5D-A9E9-367E73381679}" type="sibTrans" cxnId="{CED592C3-5C7C-4182-B5D4-137B51BFEA2E}">
      <dgm:prSet/>
      <dgm:spPr/>
      <dgm:t>
        <a:bodyPr/>
        <a:lstStyle/>
        <a:p>
          <a:endParaRPr lang="en-IN"/>
        </a:p>
      </dgm:t>
    </dgm:pt>
    <dgm:pt modelId="{91FB4FF3-74AE-42C3-A0E1-198F2BC85293}">
      <dgm:prSet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Not a lot of difference between the male and female customers.</a:t>
          </a:r>
        </a:p>
      </dgm:t>
    </dgm:pt>
    <dgm:pt modelId="{38F6C874-8026-451F-880F-E170F1FAED45}" type="parTrans" cxnId="{9C467B09-B335-4BAD-9349-C41DC8622476}">
      <dgm:prSet/>
      <dgm:spPr/>
      <dgm:t>
        <a:bodyPr/>
        <a:lstStyle/>
        <a:p>
          <a:endParaRPr lang="en-IN"/>
        </a:p>
      </dgm:t>
    </dgm:pt>
    <dgm:pt modelId="{1478C4D0-B79B-44A6-9695-BF36A37D264A}" type="sibTrans" cxnId="{9C467B09-B335-4BAD-9349-C41DC8622476}">
      <dgm:prSet/>
      <dgm:spPr/>
      <dgm:t>
        <a:bodyPr/>
        <a:lstStyle/>
        <a:p>
          <a:endParaRPr lang="en-IN"/>
        </a:p>
      </dgm:t>
    </dgm:pt>
    <dgm:pt modelId="{B9A93FC5-894C-471E-B802-625B4904C6A5}">
      <dgm:prSet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annual income below average annual income of the dataset (&lt;40k)</a:t>
          </a:r>
        </a:p>
      </dgm:t>
    </dgm:pt>
    <dgm:pt modelId="{C3AD47E4-F241-4D18-BA29-5D0BADBA680C}" type="parTrans" cxnId="{096767D2-EB40-4D97-B70C-C74C95DD52EB}">
      <dgm:prSet/>
      <dgm:spPr/>
      <dgm:t>
        <a:bodyPr/>
        <a:lstStyle/>
        <a:p>
          <a:endParaRPr lang="en-IN"/>
        </a:p>
      </dgm:t>
    </dgm:pt>
    <dgm:pt modelId="{34E43616-2634-406D-B394-9DE0C0033828}" type="sibTrans" cxnId="{096767D2-EB40-4D97-B70C-C74C95DD52EB}">
      <dgm:prSet/>
      <dgm:spPr/>
      <dgm:t>
        <a:bodyPr/>
        <a:lstStyle/>
        <a:p>
          <a:endParaRPr lang="en-IN"/>
        </a:p>
      </dgm:t>
    </dgm:pt>
    <dgm:pt modelId="{4A3EC46B-4C0A-4B97-831E-AE365659CCB9}">
      <dgm:prSet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probably  includes college goers, people with new jobs, or promotions. </a:t>
          </a:r>
        </a:p>
      </dgm:t>
    </dgm:pt>
    <dgm:pt modelId="{75A7DA6B-F194-4A7B-B788-C0A5AF1CBD08}" type="parTrans" cxnId="{5B6FD93C-8E84-49B3-BD80-B11EBBE5D842}">
      <dgm:prSet/>
      <dgm:spPr/>
      <dgm:t>
        <a:bodyPr/>
        <a:lstStyle/>
        <a:p>
          <a:endParaRPr lang="en-IN"/>
        </a:p>
      </dgm:t>
    </dgm:pt>
    <dgm:pt modelId="{2CED8CE2-0209-40B1-8610-52885406C095}" type="sibTrans" cxnId="{5B6FD93C-8E84-49B3-BD80-B11EBBE5D842}">
      <dgm:prSet/>
      <dgm:spPr/>
      <dgm:t>
        <a:bodyPr/>
        <a:lstStyle/>
        <a:p>
          <a:endParaRPr lang="en-IN"/>
        </a:p>
      </dgm:t>
    </dgm:pt>
    <dgm:pt modelId="{B2D6B184-2A09-4BFF-A2E0-30F5C09D318B}">
      <dgm:prSet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spending score quite high (mostly, above 50).</a:t>
          </a:r>
        </a:p>
      </dgm:t>
    </dgm:pt>
    <dgm:pt modelId="{8498FB01-EA5E-40EA-B026-FE337C4B2130}" type="parTrans" cxnId="{2389F2F1-0791-4658-9000-28DB64261A2E}">
      <dgm:prSet/>
      <dgm:spPr/>
      <dgm:t>
        <a:bodyPr/>
        <a:lstStyle/>
        <a:p>
          <a:endParaRPr lang="en-IN"/>
        </a:p>
      </dgm:t>
    </dgm:pt>
    <dgm:pt modelId="{0380D56B-9E06-4DBA-82F4-D3972CD591FE}" type="sibTrans" cxnId="{2389F2F1-0791-4658-9000-28DB64261A2E}">
      <dgm:prSet/>
      <dgm:spPr/>
      <dgm:t>
        <a:bodyPr/>
        <a:lstStyle/>
        <a:p>
          <a:endParaRPr lang="en-IN"/>
        </a:p>
      </dgm:t>
    </dgm:pt>
    <dgm:pt modelId="{9FB98C29-73C3-4C30-8861-4335F6A1FE2B}">
      <dgm:prSet phldrT="[Text]"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  <a:buFont typeface="Symbol" panose="05050102010706020507" pitchFamily="18" charset="2"/>
            <a:buChar char=""/>
          </a:pPr>
          <a:r>
            <a:rPr lang="en-IN" sz="1600" b="1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 </a:t>
          </a: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A significant amount of them are teenagers. </a:t>
          </a:r>
        </a:p>
      </dgm:t>
    </dgm:pt>
    <dgm:pt modelId="{438AAF2B-4A64-4788-93C0-4CEDD476B4BB}" type="parTrans" cxnId="{D229B787-12FC-4973-88D0-518C60017F90}">
      <dgm:prSet/>
      <dgm:spPr/>
      <dgm:t>
        <a:bodyPr/>
        <a:lstStyle/>
        <a:p>
          <a:endParaRPr lang="en-IN"/>
        </a:p>
      </dgm:t>
    </dgm:pt>
    <dgm:pt modelId="{D5F67C89-3325-4984-9147-496AF4B6BD41}" type="sibTrans" cxnId="{D229B787-12FC-4973-88D0-518C60017F90}">
      <dgm:prSet/>
      <dgm:spPr/>
      <dgm:t>
        <a:bodyPr/>
        <a:lstStyle/>
        <a:p>
          <a:endParaRPr lang="en-IN"/>
        </a:p>
      </dgm:t>
    </dgm:pt>
    <dgm:pt modelId="{351FE64C-91A4-4A0F-AECC-6FAC403AE46D}">
      <dgm:prSet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annual income vs spending score ratio implies impulse buyers. </a:t>
          </a:r>
        </a:p>
      </dgm:t>
    </dgm:pt>
    <dgm:pt modelId="{39CF57CA-A4D4-4C6F-A72A-98FE86F9E094}" type="parTrans" cxnId="{7616C347-4C2D-47BE-8D95-4419628119C8}">
      <dgm:prSet/>
      <dgm:spPr/>
      <dgm:t>
        <a:bodyPr/>
        <a:lstStyle/>
        <a:p>
          <a:endParaRPr lang="en-IN"/>
        </a:p>
      </dgm:t>
    </dgm:pt>
    <dgm:pt modelId="{7310A254-AD3E-4B19-B710-103BC4969EFE}" type="sibTrans" cxnId="{7616C347-4C2D-47BE-8D95-4419628119C8}">
      <dgm:prSet/>
      <dgm:spPr/>
      <dgm:t>
        <a:bodyPr/>
        <a:lstStyle/>
        <a:p>
          <a:endParaRPr lang="en-IN"/>
        </a:p>
      </dgm:t>
    </dgm:pt>
    <dgm:pt modelId="{5B2D616A-172A-4DD3-8721-A5B70A48206A}">
      <dgm:prSet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mall must target this group to bring in more customers.</a:t>
          </a:r>
        </a:p>
      </dgm:t>
    </dgm:pt>
    <dgm:pt modelId="{0C53154B-90DD-452F-A3F5-C93B1F060A83}" type="parTrans" cxnId="{5B285398-295F-4E66-9FF6-74FB24FDFB11}">
      <dgm:prSet/>
      <dgm:spPr/>
      <dgm:t>
        <a:bodyPr/>
        <a:lstStyle/>
        <a:p>
          <a:endParaRPr lang="en-IN"/>
        </a:p>
      </dgm:t>
    </dgm:pt>
    <dgm:pt modelId="{7A83CFCB-DC0E-437B-8CDA-85A79E7A135E}" type="sibTrans" cxnId="{5B285398-295F-4E66-9FF6-74FB24FDFB11}">
      <dgm:prSet/>
      <dgm:spPr/>
      <dgm:t>
        <a:bodyPr/>
        <a:lstStyle/>
        <a:p>
          <a:endParaRPr lang="en-IN"/>
        </a:p>
      </dgm:t>
    </dgm:pt>
    <dgm:pt modelId="{97BF544A-0E7E-4064-9D74-2AC548BEE28D}">
      <dgm:prSet custT="1"/>
      <dgm:spPr/>
      <dgm:t>
        <a:bodyPr/>
        <a:lstStyle/>
        <a:p>
          <a:pPr marL="0" marR="0" algn="l" defTabSz="914400" rtl="0" eaLnBrk="1" latinLnBrk="0" hangingPunct="1">
            <a:lnSpc>
              <a:spcPct val="115000"/>
            </a:lnSpc>
            <a:spcBef>
              <a:spcPts val="0"/>
            </a:spcBef>
            <a:spcAft>
              <a:spcPts val="0"/>
            </a:spcAft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an asset to the mall who can be expected to buy costlier products in the future.</a:t>
          </a:r>
        </a:p>
      </dgm:t>
    </dgm:pt>
    <dgm:pt modelId="{84B122B6-1430-4A42-A281-E4FA71975733}" type="parTrans" cxnId="{89F1B404-7232-41A6-A7FB-170C85D35E4B}">
      <dgm:prSet/>
      <dgm:spPr/>
      <dgm:t>
        <a:bodyPr/>
        <a:lstStyle/>
        <a:p>
          <a:endParaRPr lang="en-IN"/>
        </a:p>
      </dgm:t>
    </dgm:pt>
    <dgm:pt modelId="{395154E8-3C4F-422E-860C-84AD1B953BBB}" type="sibTrans" cxnId="{89F1B404-7232-41A6-A7FB-170C85D35E4B}">
      <dgm:prSet/>
      <dgm:spPr/>
      <dgm:t>
        <a:bodyPr/>
        <a:lstStyle/>
        <a:p>
          <a:endParaRPr lang="en-IN"/>
        </a:p>
      </dgm:t>
    </dgm:pt>
    <dgm:pt modelId="{B9338DA2-6DF8-4CCA-9A30-0AE0A1B3DCC1}" type="pres">
      <dgm:prSet presAssocID="{3D6FB235-C51D-4A06-8239-9E50922665A9}" presName="vert0" presStyleCnt="0">
        <dgm:presLayoutVars>
          <dgm:dir/>
          <dgm:animOne val="branch"/>
          <dgm:animLvl val="lvl"/>
        </dgm:presLayoutVars>
      </dgm:prSet>
      <dgm:spPr/>
    </dgm:pt>
    <dgm:pt modelId="{7C5C095C-AD9D-44F8-A897-DF6F9CED3D84}" type="pres">
      <dgm:prSet presAssocID="{467925C7-62EC-4E95-A398-B7EF1D979FBC}" presName="thickLine" presStyleLbl="alignNode1" presStyleIdx="0" presStyleCnt="9"/>
      <dgm:spPr>
        <a:xfrm>
          <a:off x="0" y="571"/>
          <a:ext cx="5728318" cy="0"/>
        </a:xfrm>
        <a:prstGeom prst="line">
          <a:avLst/>
        </a:prstGeom>
      </dgm:spPr>
    </dgm:pt>
    <dgm:pt modelId="{1DC052B6-41FC-4528-967F-E262557D06E9}" type="pres">
      <dgm:prSet presAssocID="{467925C7-62EC-4E95-A398-B7EF1D979FBC}" presName="horz1" presStyleCnt="0"/>
      <dgm:spPr/>
    </dgm:pt>
    <dgm:pt modelId="{ED2E03FC-DC48-4BB0-BD15-A29FDF71261F}" type="pres">
      <dgm:prSet presAssocID="{467925C7-62EC-4E95-A398-B7EF1D979FBC}" presName="tx1" presStyleLbl="revTx" presStyleIdx="0" presStyleCnt="9"/>
      <dgm:spPr/>
    </dgm:pt>
    <dgm:pt modelId="{F6237D64-99CC-4EF1-B9DC-3F1D829135E8}" type="pres">
      <dgm:prSet presAssocID="{467925C7-62EC-4E95-A398-B7EF1D979FBC}" presName="vert1" presStyleCnt="0"/>
      <dgm:spPr/>
    </dgm:pt>
    <dgm:pt modelId="{99436A6F-B9F7-45D1-9CD1-C93A8130A2BF}" type="pres">
      <dgm:prSet presAssocID="{9FB98C29-73C3-4C30-8861-4335F6A1FE2B}" presName="thickLine" presStyleLbl="alignNode1" presStyleIdx="1" presStyleCnt="9"/>
      <dgm:spPr/>
    </dgm:pt>
    <dgm:pt modelId="{7744BAB7-18E6-4653-A3F8-0051CBF0A7DF}" type="pres">
      <dgm:prSet presAssocID="{9FB98C29-73C3-4C30-8861-4335F6A1FE2B}" presName="horz1" presStyleCnt="0"/>
      <dgm:spPr/>
    </dgm:pt>
    <dgm:pt modelId="{B0246A72-BAC9-4046-998C-EC91A05E23C2}" type="pres">
      <dgm:prSet presAssocID="{9FB98C29-73C3-4C30-8861-4335F6A1FE2B}" presName="tx1" presStyleLbl="revTx" presStyleIdx="1" presStyleCnt="9"/>
      <dgm:spPr/>
    </dgm:pt>
    <dgm:pt modelId="{7C8625B8-7904-4AE1-A8E1-95FBA6F7B63A}" type="pres">
      <dgm:prSet presAssocID="{9FB98C29-73C3-4C30-8861-4335F6A1FE2B}" presName="vert1" presStyleCnt="0"/>
      <dgm:spPr/>
    </dgm:pt>
    <dgm:pt modelId="{8D668DDC-34B9-4D58-A23D-90DE33B79FC9}" type="pres">
      <dgm:prSet presAssocID="{91FB4FF3-74AE-42C3-A0E1-198F2BC85293}" presName="thickLine" presStyleLbl="alignNode1" presStyleIdx="2" presStyleCnt="9"/>
      <dgm:spPr/>
    </dgm:pt>
    <dgm:pt modelId="{F7FF11B6-B43B-44D7-91F8-F3806ACD4880}" type="pres">
      <dgm:prSet presAssocID="{91FB4FF3-74AE-42C3-A0E1-198F2BC85293}" presName="horz1" presStyleCnt="0"/>
      <dgm:spPr/>
    </dgm:pt>
    <dgm:pt modelId="{F5B066C7-20E6-4165-B602-7E9A838184D9}" type="pres">
      <dgm:prSet presAssocID="{91FB4FF3-74AE-42C3-A0E1-198F2BC85293}" presName="tx1" presStyleLbl="revTx" presStyleIdx="2" presStyleCnt="9"/>
      <dgm:spPr/>
    </dgm:pt>
    <dgm:pt modelId="{8CE180B4-B04E-4DB5-93B8-C5CB73A016B1}" type="pres">
      <dgm:prSet presAssocID="{91FB4FF3-74AE-42C3-A0E1-198F2BC85293}" presName="vert1" presStyleCnt="0"/>
      <dgm:spPr/>
    </dgm:pt>
    <dgm:pt modelId="{C4B45CA8-5FFE-465D-BC78-50ACD74CB566}" type="pres">
      <dgm:prSet presAssocID="{B9A93FC5-894C-471E-B802-625B4904C6A5}" presName="thickLine" presStyleLbl="alignNode1" presStyleIdx="3" presStyleCnt="9"/>
      <dgm:spPr/>
    </dgm:pt>
    <dgm:pt modelId="{402B0E1F-6908-45CF-9AB5-EEFBAD2FCAA5}" type="pres">
      <dgm:prSet presAssocID="{B9A93FC5-894C-471E-B802-625B4904C6A5}" presName="horz1" presStyleCnt="0"/>
      <dgm:spPr/>
    </dgm:pt>
    <dgm:pt modelId="{F356C11D-3BAB-47FE-99C9-EC0E85D4C5D2}" type="pres">
      <dgm:prSet presAssocID="{B9A93FC5-894C-471E-B802-625B4904C6A5}" presName="tx1" presStyleLbl="revTx" presStyleIdx="3" presStyleCnt="9"/>
      <dgm:spPr/>
    </dgm:pt>
    <dgm:pt modelId="{49E7F9FC-F535-4E80-A3EA-AC3E836605A7}" type="pres">
      <dgm:prSet presAssocID="{B9A93FC5-894C-471E-B802-625B4904C6A5}" presName="vert1" presStyleCnt="0"/>
      <dgm:spPr/>
    </dgm:pt>
    <dgm:pt modelId="{579A2DB6-DF48-4C78-860A-AADB0FC7217B}" type="pres">
      <dgm:prSet presAssocID="{B2D6B184-2A09-4BFF-A2E0-30F5C09D318B}" presName="thickLine" presStyleLbl="alignNode1" presStyleIdx="4" presStyleCnt="9"/>
      <dgm:spPr/>
    </dgm:pt>
    <dgm:pt modelId="{18A4F9AA-991C-49F2-BF99-E8C95A3C75F1}" type="pres">
      <dgm:prSet presAssocID="{B2D6B184-2A09-4BFF-A2E0-30F5C09D318B}" presName="horz1" presStyleCnt="0"/>
      <dgm:spPr/>
    </dgm:pt>
    <dgm:pt modelId="{26EC1204-366B-4C59-B4BE-94A82A268F37}" type="pres">
      <dgm:prSet presAssocID="{B2D6B184-2A09-4BFF-A2E0-30F5C09D318B}" presName="tx1" presStyleLbl="revTx" presStyleIdx="4" presStyleCnt="9"/>
      <dgm:spPr/>
    </dgm:pt>
    <dgm:pt modelId="{ACAAF256-A27B-4924-8584-7AD4D67C9147}" type="pres">
      <dgm:prSet presAssocID="{B2D6B184-2A09-4BFF-A2E0-30F5C09D318B}" presName="vert1" presStyleCnt="0"/>
      <dgm:spPr/>
    </dgm:pt>
    <dgm:pt modelId="{50F238FE-FA8E-46CE-87B3-0BCE647724E3}" type="pres">
      <dgm:prSet presAssocID="{4A3EC46B-4C0A-4B97-831E-AE365659CCB9}" presName="thickLine" presStyleLbl="alignNode1" presStyleIdx="5" presStyleCnt="9"/>
      <dgm:spPr/>
    </dgm:pt>
    <dgm:pt modelId="{5C663F40-6004-4EFE-9BCB-4CA261CA58BD}" type="pres">
      <dgm:prSet presAssocID="{4A3EC46B-4C0A-4B97-831E-AE365659CCB9}" presName="horz1" presStyleCnt="0"/>
      <dgm:spPr/>
    </dgm:pt>
    <dgm:pt modelId="{BFFC7F29-AA1E-4949-8B1A-779B400A6BF8}" type="pres">
      <dgm:prSet presAssocID="{4A3EC46B-4C0A-4B97-831E-AE365659CCB9}" presName="tx1" presStyleLbl="revTx" presStyleIdx="5" presStyleCnt="9"/>
      <dgm:spPr/>
    </dgm:pt>
    <dgm:pt modelId="{E00754AC-CD43-4858-8E91-2C580D2C75C9}" type="pres">
      <dgm:prSet presAssocID="{4A3EC46B-4C0A-4B97-831E-AE365659CCB9}" presName="vert1" presStyleCnt="0"/>
      <dgm:spPr/>
    </dgm:pt>
    <dgm:pt modelId="{E94D1D6D-620C-4B91-91F3-5EC83E5192CA}" type="pres">
      <dgm:prSet presAssocID="{351FE64C-91A4-4A0F-AECC-6FAC403AE46D}" presName="thickLine" presStyleLbl="alignNode1" presStyleIdx="6" presStyleCnt="9"/>
      <dgm:spPr/>
    </dgm:pt>
    <dgm:pt modelId="{ABDF6DE2-DABE-415E-B50E-BE7C475CAA4A}" type="pres">
      <dgm:prSet presAssocID="{351FE64C-91A4-4A0F-AECC-6FAC403AE46D}" presName="horz1" presStyleCnt="0"/>
      <dgm:spPr/>
    </dgm:pt>
    <dgm:pt modelId="{54666351-AD0B-44D7-AF4A-883D690724FB}" type="pres">
      <dgm:prSet presAssocID="{351FE64C-91A4-4A0F-AECC-6FAC403AE46D}" presName="tx1" presStyleLbl="revTx" presStyleIdx="6" presStyleCnt="9"/>
      <dgm:spPr/>
    </dgm:pt>
    <dgm:pt modelId="{6888A198-C18B-49E0-8380-4583A87F5FF5}" type="pres">
      <dgm:prSet presAssocID="{351FE64C-91A4-4A0F-AECC-6FAC403AE46D}" presName="vert1" presStyleCnt="0"/>
      <dgm:spPr/>
    </dgm:pt>
    <dgm:pt modelId="{C3998CEC-9144-409B-9275-E32FD57004DA}" type="pres">
      <dgm:prSet presAssocID="{5B2D616A-172A-4DD3-8721-A5B70A48206A}" presName="thickLine" presStyleLbl="alignNode1" presStyleIdx="7" presStyleCnt="9"/>
      <dgm:spPr/>
    </dgm:pt>
    <dgm:pt modelId="{25C76958-C3D2-4FCA-8500-BECFDDE4D201}" type="pres">
      <dgm:prSet presAssocID="{5B2D616A-172A-4DD3-8721-A5B70A48206A}" presName="horz1" presStyleCnt="0"/>
      <dgm:spPr/>
    </dgm:pt>
    <dgm:pt modelId="{5CBFAB51-896F-41CA-9743-DC64ABC7D100}" type="pres">
      <dgm:prSet presAssocID="{5B2D616A-172A-4DD3-8721-A5B70A48206A}" presName="tx1" presStyleLbl="revTx" presStyleIdx="7" presStyleCnt="9"/>
      <dgm:spPr/>
    </dgm:pt>
    <dgm:pt modelId="{26FEF5E4-B030-49EE-9D4C-A7868D29E6D6}" type="pres">
      <dgm:prSet presAssocID="{5B2D616A-172A-4DD3-8721-A5B70A48206A}" presName="vert1" presStyleCnt="0"/>
      <dgm:spPr/>
    </dgm:pt>
    <dgm:pt modelId="{782E5AB9-AF81-41D3-8E65-3507D90AFCF3}" type="pres">
      <dgm:prSet presAssocID="{97BF544A-0E7E-4064-9D74-2AC548BEE28D}" presName="thickLine" presStyleLbl="alignNode1" presStyleIdx="8" presStyleCnt="9"/>
      <dgm:spPr/>
    </dgm:pt>
    <dgm:pt modelId="{48ADB4A4-E799-4A03-8176-2B873A84592C}" type="pres">
      <dgm:prSet presAssocID="{97BF544A-0E7E-4064-9D74-2AC548BEE28D}" presName="horz1" presStyleCnt="0"/>
      <dgm:spPr/>
    </dgm:pt>
    <dgm:pt modelId="{898E3A76-68EE-44F2-82D6-CBDD01709881}" type="pres">
      <dgm:prSet presAssocID="{97BF544A-0E7E-4064-9D74-2AC548BEE28D}" presName="tx1" presStyleLbl="revTx" presStyleIdx="8" presStyleCnt="9"/>
      <dgm:spPr/>
    </dgm:pt>
    <dgm:pt modelId="{5DABB17B-1DEA-4566-88EA-7AF0E4E23186}" type="pres">
      <dgm:prSet presAssocID="{97BF544A-0E7E-4064-9D74-2AC548BEE28D}" presName="vert1" presStyleCnt="0"/>
      <dgm:spPr/>
    </dgm:pt>
  </dgm:ptLst>
  <dgm:cxnLst>
    <dgm:cxn modelId="{89F1B404-7232-41A6-A7FB-170C85D35E4B}" srcId="{3D6FB235-C51D-4A06-8239-9E50922665A9}" destId="{97BF544A-0E7E-4064-9D74-2AC548BEE28D}" srcOrd="8" destOrd="0" parTransId="{84B122B6-1430-4A42-A281-E4FA71975733}" sibTransId="{395154E8-3C4F-422E-860C-84AD1B953BBB}"/>
    <dgm:cxn modelId="{E71B5605-69B9-408E-AA12-171344B3B270}" type="presOf" srcId="{91FB4FF3-74AE-42C3-A0E1-198F2BC85293}" destId="{F5B066C7-20E6-4165-B602-7E9A838184D9}" srcOrd="0" destOrd="0" presId="urn:microsoft.com/office/officeart/2008/layout/LinedList"/>
    <dgm:cxn modelId="{9C467B09-B335-4BAD-9349-C41DC8622476}" srcId="{3D6FB235-C51D-4A06-8239-9E50922665A9}" destId="{91FB4FF3-74AE-42C3-A0E1-198F2BC85293}" srcOrd="2" destOrd="0" parTransId="{38F6C874-8026-451F-880F-E170F1FAED45}" sibTransId="{1478C4D0-B79B-44A6-9695-BF36A37D264A}"/>
    <dgm:cxn modelId="{5B6FD93C-8E84-49B3-BD80-B11EBBE5D842}" srcId="{3D6FB235-C51D-4A06-8239-9E50922665A9}" destId="{4A3EC46B-4C0A-4B97-831E-AE365659CCB9}" srcOrd="5" destOrd="0" parTransId="{75A7DA6B-F194-4A7B-B788-C0A5AF1CBD08}" sibTransId="{2CED8CE2-0209-40B1-8610-52885406C095}"/>
    <dgm:cxn modelId="{7616C347-4C2D-47BE-8D95-4419628119C8}" srcId="{3D6FB235-C51D-4A06-8239-9E50922665A9}" destId="{351FE64C-91A4-4A0F-AECC-6FAC403AE46D}" srcOrd="6" destOrd="0" parTransId="{39CF57CA-A4D4-4C6F-A72A-98FE86F9E094}" sibTransId="{7310A254-AD3E-4B19-B710-103BC4969EFE}"/>
    <dgm:cxn modelId="{DDAE756A-02FD-4C39-AA29-272DE945CE82}" type="presOf" srcId="{4A3EC46B-4C0A-4B97-831E-AE365659CCB9}" destId="{BFFC7F29-AA1E-4949-8B1A-779B400A6BF8}" srcOrd="0" destOrd="0" presId="urn:microsoft.com/office/officeart/2008/layout/LinedList"/>
    <dgm:cxn modelId="{26AEDA6B-6130-4DFF-B0AB-58D9FBAF16D0}" type="presOf" srcId="{9FB98C29-73C3-4C30-8861-4335F6A1FE2B}" destId="{B0246A72-BAC9-4046-998C-EC91A05E23C2}" srcOrd="0" destOrd="0" presId="urn:microsoft.com/office/officeart/2008/layout/LinedList"/>
    <dgm:cxn modelId="{E5F95E73-07E0-458B-909E-F54FBA007CA4}" type="presOf" srcId="{467925C7-62EC-4E95-A398-B7EF1D979FBC}" destId="{ED2E03FC-DC48-4BB0-BD15-A29FDF71261F}" srcOrd="0" destOrd="0" presId="urn:microsoft.com/office/officeart/2008/layout/LinedList"/>
    <dgm:cxn modelId="{767F8255-EAA3-4113-9629-C15C12B18752}" type="presOf" srcId="{B2D6B184-2A09-4BFF-A2E0-30F5C09D318B}" destId="{26EC1204-366B-4C59-B4BE-94A82A268F37}" srcOrd="0" destOrd="0" presId="urn:microsoft.com/office/officeart/2008/layout/LinedList"/>
    <dgm:cxn modelId="{AC432457-371B-46DF-8AC9-39CD7208FD87}" type="presOf" srcId="{5B2D616A-172A-4DD3-8721-A5B70A48206A}" destId="{5CBFAB51-896F-41CA-9743-DC64ABC7D100}" srcOrd="0" destOrd="0" presId="urn:microsoft.com/office/officeart/2008/layout/LinedList"/>
    <dgm:cxn modelId="{D229B787-12FC-4973-88D0-518C60017F90}" srcId="{3D6FB235-C51D-4A06-8239-9E50922665A9}" destId="{9FB98C29-73C3-4C30-8861-4335F6A1FE2B}" srcOrd="1" destOrd="0" parTransId="{438AAF2B-4A64-4788-93C0-4CEDD476B4BB}" sibTransId="{D5F67C89-3325-4984-9147-496AF4B6BD41}"/>
    <dgm:cxn modelId="{5B285398-295F-4E66-9FF6-74FB24FDFB11}" srcId="{3D6FB235-C51D-4A06-8239-9E50922665A9}" destId="{5B2D616A-172A-4DD3-8721-A5B70A48206A}" srcOrd="7" destOrd="0" parTransId="{0C53154B-90DD-452F-A3F5-C93B1F060A83}" sibTransId="{7A83CFCB-DC0E-437B-8CDA-85A79E7A135E}"/>
    <dgm:cxn modelId="{065708A0-94E5-4796-95FE-98EB7698E1C5}" type="presOf" srcId="{351FE64C-91A4-4A0F-AECC-6FAC403AE46D}" destId="{54666351-AD0B-44D7-AF4A-883D690724FB}" srcOrd="0" destOrd="0" presId="urn:microsoft.com/office/officeart/2008/layout/LinedList"/>
    <dgm:cxn modelId="{CED592C3-5C7C-4182-B5D4-137B51BFEA2E}" srcId="{3D6FB235-C51D-4A06-8239-9E50922665A9}" destId="{467925C7-62EC-4E95-A398-B7EF1D979FBC}" srcOrd="0" destOrd="0" parTransId="{D4A9A7B1-912B-4190-8E0B-A563C7DD3D50}" sibTransId="{70CC2E53-CE2C-4E5D-A9E9-367E73381679}"/>
    <dgm:cxn modelId="{F6D9F2C8-E81A-417F-9758-683313C40B0E}" type="presOf" srcId="{B9A93FC5-894C-471E-B802-625B4904C6A5}" destId="{F356C11D-3BAB-47FE-99C9-EC0E85D4C5D2}" srcOrd="0" destOrd="0" presId="urn:microsoft.com/office/officeart/2008/layout/LinedList"/>
    <dgm:cxn modelId="{096767D2-EB40-4D97-B70C-C74C95DD52EB}" srcId="{3D6FB235-C51D-4A06-8239-9E50922665A9}" destId="{B9A93FC5-894C-471E-B802-625B4904C6A5}" srcOrd="3" destOrd="0" parTransId="{C3AD47E4-F241-4D18-BA29-5D0BADBA680C}" sibTransId="{34E43616-2634-406D-B394-9DE0C0033828}"/>
    <dgm:cxn modelId="{F43D34DE-993D-4B84-AAF1-649A0599D75F}" type="presOf" srcId="{97BF544A-0E7E-4064-9D74-2AC548BEE28D}" destId="{898E3A76-68EE-44F2-82D6-CBDD01709881}" srcOrd="0" destOrd="0" presId="urn:microsoft.com/office/officeart/2008/layout/LinedList"/>
    <dgm:cxn modelId="{5D9D0BE9-98C8-428C-9A17-19DBC1FABB5D}" type="presOf" srcId="{3D6FB235-C51D-4A06-8239-9E50922665A9}" destId="{B9338DA2-6DF8-4CCA-9A30-0AE0A1B3DCC1}" srcOrd="0" destOrd="0" presId="urn:microsoft.com/office/officeart/2008/layout/LinedList"/>
    <dgm:cxn modelId="{2389F2F1-0791-4658-9000-28DB64261A2E}" srcId="{3D6FB235-C51D-4A06-8239-9E50922665A9}" destId="{B2D6B184-2A09-4BFF-A2E0-30F5C09D318B}" srcOrd="4" destOrd="0" parTransId="{8498FB01-EA5E-40EA-B026-FE337C4B2130}" sibTransId="{0380D56B-9E06-4DBA-82F4-D3972CD591FE}"/>
    <dgm:cxn modelId="{0712E8C6-0870-4ED4-A089-E421DBB38BCB}" type="presParOf" srcId="{B9338DA2-6DF8-4CCA-9A30-0AE0A1B3DCC1}" destId="{7C5C095C-AD9D-44F8-A897-DF6F9CED3D84}" srcOrd="0" destOrd="0" presId="urn:microsoft.com/office/officeart/2008/layout/LinedList"/>
    <dgm:cxn modelId="{8953FBCB-A3DB-4E26-8056-346749B97567}" type="presParOf" srcId="{B9338DA2-6DF8-4CCA-9A30-0AE0A1B3DCC1}" destId="{1DC052B6-41FC-4528-967F-E262557D06E9}" srcOrd="1" destOrd="0" presId="urn:microsoft.com/office/officeart/2008/layout/LinedList"/>
    <dgm:cxn modelId="{38716FAC-3774-4047-B3FA-214FE9721F90}" type="presParOf" srcId="{1DC052B6-41FC-4528-967F-E262557D06E9}" destId="{ED2E03FC-DC48-4BB0-BD15-A29FDF71261F}" srcOrd="0" destOrd="0" presId="urn:microsoft.com/office/officeart/2008/layout/LinedList"/>
    <dgm:cxn modelId="{C1E4AB0F-2310-4CF3-8DC3-247E7539CBFC}" type="presParOf" srcId="{1DC052B6-41FC-4528-967F-E262557D06E9}" destId="{F6237D64-99CC-4EF1-B9DC-3F1D829135E8}" srcOrd="1" destOrd="0" presId="urn:microsoft.com/office/officeart/2008/layout/LinedList"/>
    <dgm:cxn modelId="{D9842A5E-6813-4B67-82CF-C4897BCF7A45}" type="presParOf" srcId="{B9338DA2-6DF8-4CCA-9A30-0AE0A1B3DCC1}" destId="{99436A6F-B9F7-45D1-9CD1-C93A8130A2BF}" srcOrd="2" destOrd="0" presId="urn:microsoft.com/office/officeart/2008/layout/LinedList"/>
    <dgm:cxn modelId="{B2E1D5DE-DE01-457B-B7F3-14F5861BBA59}" type="presParOf" srcId="{B9338DA2-6DF8-4CCA-9A30-0AE0A1B3DCC1}" destId="{7744BAB7-18E6-4653-A3F8-0051CBF0A7DF}" srcOrd="3" destOrd="0" presId="urn:microsoft.com/office/officeart/2008/layout/LinedList"/>
    <dgm:cxn modelId="{DFE4F992-3614-4132-9202-13BFDEA40177}" type="presParOf" srcId="{7744BAB7-18E6-4653-A3F8-0051CBF0A7DF}" destId="{B0246A72-BAC9-4046-998C-EC91A05E23C2}" srcOrd="0" destOrd="0" presId="urn:microsoft.com/office/officeart/2008/layout/LinedList"/>
    <dgm:cxn modelId="{960A0023-0607-4B65-8AD1-37B4B1726888}" type="presParOf" srcId="{7744BAB7-18E6-4653-A3F8-0051CBF0A7DF}" destId="{7C8625B8-7904-4AE1-A8E1-95FBA6F7B63A}" srcOrd="1" destOrd="0" presId="urn:microsoft.com/office/officeart/2008/layout/LinedList"/>
    <dgm:cxn modelId="{18059716-D2B4-43CC-A669-2475DA313590}" type="presParOf" srcId="{B9338DA2-6DF8-4CCA-9A30-0AE0A1B3DCC1}" destId="{8D668DDC-34B9-4D58-A23D-90DE33B79FC9}" srcOrd="4" destOrd="0" presId="urn:microsoft.com/office/officeart/2008/layout/LinedList"/>
    <dgm:cxn modelId="{0C316F96-893E-4614-8204-A35144548E8E}" type="presParOf" srcId="{B9338DA2-6DF8-4CCA-9A30-0AE0A1B3DCC1}" destId="{F7FF11B6-B43B-44D7-91F8-F3806ACD4880}" srcOrd="5" destOrd="0" presId="urn:microsoft.com/office/officeart/2008/layout/LinedList"/>
    <dgm:cxn modelId="{342254FE-6C56-400F-BE3B-6F021D0064A5}" type="presParOf" srcId="{F7FF11B6-B43B-44D7-91F8-F3806ACD4880}" destId="{F5B066C7-20E6-4165-B602-7E9A838184D9}" srcOrd="0" destOrd="0" presId="urn:microsoft.com/office/officeart/2008/layout/LinedList"/>
    <dgm:cxn modelId="{1C46033D-37A1-428B-A63C-7EE137E96971}" type="presParOf" srcId="{F7FF11B6-B43B-44D7-91F8-F3806ACD4880}" destId="{8CE180B4-B04E-4DB5-93B8-C5CB73A016B1}" srcOrd="1" destOrd="0" presId="urn:microsoft.com/office/officeart/2008/layout/LinedList"/>
    <dgm:cxn modelId="{26B562C1-186D-4691-9147-C0C17B847AF1}" type="presParOf" srcId="{B9338DA2-6DF8-4CCA-9A30-0AE0A1B3DCC1}" destId="{C4B45CA8-5FFE-465D-BC78-50ACD74CB566}" srcOrd="6" destOrd="0" presId="urn:microsoft.com/office/officeart/2008/layout/LinedList"/>
    <dgm:cxn modelId="{9FCFFC11-950C-4020-8388-20E4C8BA8714}" type="presParOf" srcId="{B9338DA2-6DF8-4CCA-9A30-0AE0A1B3DCC1}" destId="{402B0E1F-6908-45CF-9AB5-EEFBAD2FCAA5}" srcOrd="7" destOrd="0" presId="urn:microsoft.com/office/officeart/2008/layout/LinedList"/>
    <dgm:cxn modelId="{65F938C7-7AAA-4563-A62C-BD52D897C5A5}" type="presParOf" srcId="{402B0E1F-6908-45CF-9AB5-EEFBAD2FCAA5}" destId="{F356C11D-3BAB-47FE-99C9-EC0E85D4C5D2}" srcOrd="0" destOrd="0" presId="urn:microsoft.com/office/officeart/2008/layout/LinedList"/>
    <dgm:cxn modelId="{B9CC9413-3504-4FD2-9CE9-8EFB2C1B3FCD}" type="presParOf" srcId="{402B0E1F-6908-45CF-9AB5-EEFBAD2FCAA5}" destId="{49E7F9FC-F535-4E80-A3EA-AC3E836605A7}" srcOrd="1" destOrd="0" presId="urn:microsoft.com/office/officeart/2008/layout/LinedList"/>
    <dgm:cxn modelId="{90FCE980-F208-4CE7-A978-9E14A79E7B50}" type="presParOf" srcId="{B9338DA2-6DF8-4CCA-9A30-0AE0A1B3DCC1}" destId="{579A2DB6-DF48-4C78-860A-AADB0FC7217B}" srcOrd="8" destOrd="0" presId="urn:microsoft.com/office/officeart/2008/layout/LinedList"/>
    <dgm:cxn modelId="{91D02481-0609-48C1-A9A0-68BA16F4A9CA}" type="presParOf" srcId="{B9338DA2-6DF8-4CCA-9A30-0AE0A1B3DCC1}" destId="{18A4F9AA-991C-49F2-BF99-E8C95A3C75F1}" srcOrd="9" destOrd="0" presId="urn:microsoft.com/office/officeart/2008/layout/LinedList"/>
    <dgm:cxn modelId="{36F1E44C-E31D-4818-84D5-4873832F9330}" type="presParOf" srcId="{18A4F9AA-991C-49F2-BF99-E8C95A3C75F1}" destId="{26EC1204-366B-4C59-B4BE-94A82A268F37}" srcOrd="0" destOrd="0" presId="urn:microsoft.com/office/officeart/2008/layout/LinedList"/>
    <dgm:cxn modelId="{89FB0DDD-A975-435B-9E57-3FFA42091E8C}" type="presParOf" srcId="{18A4F9AA-991C-49F2-BF99-E8C95A3C75F1}" destId="{ACAAF256-A27B-4924-8584-7AD4D67C9147}" srcOrd="1" destOrd="0" presId="urn:microsoft.com/office/officeart/2008/layout/LinedList"/>
    <dgm:cxn modelId="{8D7ABE35-E832-4D3F-8153-D3F94D383CE9}" type="presParOf" srcId="{B9338DA2-6DF8-4CCA-9A30-0AE0A1B3DCC1}" destId="{50F238FE-FA8E-46CE-87B3-0BCE647724E3}" srcOrd="10" destOrd="0" presId="urn:microsoft.com/office/officeart/2008/layout/LinedList"/>
    <dgm:cxn modelId="{023A9D8B-25C8-4530-9D5D-75C4423EAA31}" type="presParOf" srcId="{B9338DA2-6DF8-4CCA-9A30-0AE0A1B3DCC1}" destId="{5C663F40-6004-4EFE-9BCB-4CA261CA58BD}" srcOrd="11" destOrd="0" presId="urn:microsoft.com/office/officeart/2008/layout/LinedList"/>
    <dgm:cxn modelId="{EFFDA611-773F-4FC3-8A4C-10FE921F53C0}" type="presParOf" srcId="{5C663F40-6004-4EFE-9BCB-4CA261CA58BD}" destId="{BFFC7F29-AA1E-4949-8B1A-779B400A6BF8}" srcOrd="0" destOrd="0" presId="urn:microsoft.com/office/officeart/2008/layout/LinedList"/>
    <dgm:cxn modelId="{406DB70E-1614-4562-9C32-4F45FBDB79B0}" type="presParOf" srcId="{5C663F40-6004-4EFE-9BCB-4CA261CA58BD}" destId="{E00754AC-CD43-4858-8E91-2C580D2C75C9}" srcOrd="1" destOrd="0" presId="urn:microsoft.com/office/officeart/2008/layout/LinedList"/>
    <dgm:cxn modelId="{A4CEA710-F495-489C-AF19-AEE961135885}" type="presParOf" srcId="{B9338DA2-6DF8-4CCA-9A30-0AE0A1B3DCC1}" destId="{E94D1D6D-620C-4B91-91F3-5EC83E5192CA}" srcOrd="12" destOrd="0" presId="urn:microsoft.com/office/officeart/2008/layout/LinedList"/>
    <dgm:cxn modelId="{30E325DE-D344-468C-823A-11ACBA6CDB46}" type="presParOf" srcId="{B9338DA2-6DF8-4CCA-9A30-0AE0A1B3DCC1}" destId="{ABDF6DE2-DABE-415E-B50E-BE7C475CAA4A}" srcOrd="13" destOrd="0" presId="urn:microsoft.com/office/officeart/2008/layout/LinedList"/>
    <dgm:cxn modelId="{D291FA8A-00C4-4778-80A4-C3FD892767CA}" type="presParOf" srcId="{ABDF6DE2-DABE-415E-B50E-BE7C475CAA4A}" destId="{54666351-AD0B-44D7-AF4A-883D690724FB}" srcOrd="0" destOrd="0" presId="urn:microsoft.com/office/officeart/2008/layout/LinedList"/>
    <dgm:cxn modelId="{8E0A88E9-2DA7-47E5-8EB3-4C4E5B207AA1}" type="presParOf" srcId="{ABDF6DE2-DABE-415E-B50E-BE7C475CAA4A}" destId="{6888A198-C18B-49E0-8380-4583A87F5FF5}" srcOrd="1" destOrd="0" presId="urn:microsoft.com/office/officeart/2008/layout/LinedList"/>
    <dgm:cxn modelId="{CC3F5971-FD93-4265-8BD7-FCFC86FA4215}" type="presParOf" srcId="{B9338DA2-6DF8-4CCA-9A30-0AE0A1B3DCC1}" destId="{C3998CEC-9144-409B-9275-E32FD57004DA}" srcOrd="14" destOrd="0" presId="urn:microsoft.com/office/officeart/2008/layout/LinedList"/>
    <dgm:cxn modelId="{294CCA7C-9C66-44CF-9DEF-B4EE42EBA294}" type="presParOf" srcId="{B9338DA2-6DF8-4CCA-9A30-0AE0A1B3DCC1}" destId="{25C76958-C3D2-4FCA-8500-BECFDDE4D201}" srcOrd="15" destOrd="0" presId="urn:microsoft.com/office/officeart/2008/layout/LinedList"/>
    <dgm:cxn modelId="{F2D4552D-6F1C-4E8A-9E93-A96AD3B01304}" type="presParOf" srcId="{25C76958-C3D2-4FCA-8500-BECFDDE4D201}" destId="{5CBFAB51-896F-41CA-9743-DC64ABC7D100}" srcOrd="0" destOrd="0" presId="urn:microsoft.com/office/officeart/2008/layout/LinedList"/>
    <dgm:cxn modelId="{5677D1FC-F5AC-420C-BC43-1B6E4EA70F64}" type="presParOf" srcId="{25C76958-C3D2-4FCA-8500-BECFDDE4D201}" destId="{26FEF5E4-B030-49EE-9D4C-A7868D29E6D6}" srcOrd="1" destOrd="0" presId="urn:microsoft.com/office/officeart/2008/layout/LinedList"/>
    <dgm:cxn modelId="{98458D13-0344-4CAC-A73B-8B0DF4064883}" type="presParOf" srcId="{B9338DA2-6DF8-4CCA-9A30-0AE0A1B3DCC1}" destId="{782E5AB9-AF81-41D3-8E65-3507D90AFCF3}" srcOrd="16" destOrd="0" presId="urn:microsoft.com/office/officeart/2008/layout/LinedList"/>
    <dgm:cxn modelId="{68B1E038-0999-46AD-A790-645DCD1810D6}" type="presParOf" srcId="{B9338DA2-6DF8-4CCA-9A30-0AE0A1B3DCC1}" destId="{48ADB4A4-E799-4A03-8176-2B873A84592C}" srcOrd="17" destOrd="0" presId="urn:microsoft.com/office/officeart/2008/layout/LinedList"/>
    <dgm:cxn modelId="{4C0461C0-3666-498D-A73D-CF7A10B77CB9}" type="presParOf" srcId="{48ADB4A4-E799-4A03-8176-2B873A84592C}" destId="{898E3A76-68EE-44F2-82D6-CBDD01709881}" srcOrd="0" destOrd="0" presId="urn:microsoft.com/office/officeart/2008/layout/LinedList"/>
    <dgm:cxn modelId="{69BA19BD-8028-4A18-83B2-79205305EBE3}" type="presParOf" srcId="{48ADB4A4-E799-4A03-8176-2B873A84592C}" destId="{5DABB17B-1DEA-4566-88EA-7AF0E4E2318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11F882-6EEE-4F68-8F1F-33572D513888}">
      <dsp:nvSpPr>
        <dsp:cNvPr id="0" name=""/>
        <dsp:cNvSpPr/>
      </dsp:nvSpPr>
      <dsp:spPr>
        <a:xfrm>
          <a:off x="0" y="0"/>
          <a:ext cx="867813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A5225-932A-41BE-B727-AEB4545CED1D}">
      <dsp:nvSpPr>
        <dsp:cNvPr id="0" name=""/>
        <dsp:cNvSpPr/>
      </dsp:nvSpPr>
      <dsp:spPr>
        <a:xfrm>
          <a:off x="0" y="0"/>
          <a:ext cx="8678133" cy="454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- </a:t>
          </a:r>
          <a:r>
            <a:rPr lang="en-IN" sz="16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focused entirely on traits of customer – gender, age, marital status, occupation, stable income, etc.</a:t>
          </a:r>
        </a:p>
      </dsp:txBody>
      <dsp:txXfrm>
        <a:off x="0" y="0"/>
        <a:ext cx="8678133" cy="45475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C095C-AD9D-44F8-A897-DF6F9CED3D84}">
      <dsp:nvSpPr>
        <dsp:cNvPr id="0" name=""/>
        <dsp:cNvSpPr/>
      </dsp:nvSpPr>
      <dsp:spPr>
        <a:xfrm>
          <a:off x="0" y="573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E03FC-DC48-4BB0-BD15-A29FDF71261F}">
      <dsp:nvSpPr>
        <dsp:cNvPr id="0" name=""/>
        <dsp:cNvSpPr/>
      </dsp:nvSpPr>
      <dsp:spPr>
        <a:xfrm>
          <a:off x="0" y="573"/>
          <a:ext cx="5728318" cy="939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Font typeface="Symbol" panose="05050102010706020507" pitchFamily="18" charset="2"/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customers are in mid-age i.e. late twenties to early forties.</a:t>
          </a:r>
        </a:p>
      </dsp:txBody>
      <dsp:txXfrm>
        <a:off x="0" y="573"/>
        <a:ext cx="5728318" cy="939027"/>
      </dsp:txXfrm>
    </dsp:sp>
    <dsp:sp modelId="{38CD83F8-B6F3-455E-8411-E8F120957F79}">
      <dsp:nvSpPr>
        <dsp:cNvPr id="0" name=""/>
        <dsp:cNvSpPr/>
      </dsp:nvSpPr>
      <dsp:spPr>
        <a:xfrm>
          <a:off x="0" y="939601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2F32C-83CC-415F-950F-BBC0AD23EEC2}">
      <dsp:nvSpPr>
        <dsp:cNvPr id="0" name=""/>
        <dsp:cNvSpPr/>
      </dsp:nvSpPr>
      <dsp:spPr>
        <a:xfrm>
          <a:off x="0" y="939601"/>
          <a:ext cx="5728318" cy="939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are almost evenly distributed gender-wise(only, a negligible 2.5 units more male than female).</a:t>
          </a:r>
        </a:p>
      </dsp:txBody>
      <dsp:txXfrm>
        <a:off x="0" y="939601"/>
        <a:ext cx="5728318" cy="939027"/>
      </dsp:txXfrm>
    </dsp:sp>
    <dsp:sp modelId="{A01FC31E-33FF-415E-876B-A4AAAA37A98F}">
      <dsp:nvSpPr>
        <dsp:cNvPr id="0" name=""/>
        <dsp:cNvSpPr/>
      </dsp:nvSpPr>
      <dsp:spPr>
        <a:xfrm>
          <a:off x="0" y="1878629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A7B2B-6739-46AA-885F-164085C8E997}">
      <dsp:nvSpPr>
        <dsp:cNvPr id="0" name=""/>
        <dsp:cNvSpPr/>
      </dsp:nvSpPr>
      <dsp:spPr>
        <a:xfrm>
          <a:off x="0" y="1878629"/>
          <a:ext cx="5728318" cy="939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annual income significantly high (mostly above 70k).</a:t>
          </a:r>
        </a:p>
      </dsp:txBody>
      <dsp:txXfrm>
        <a:off x="0" y="1878629"/>
        <a:ext cx="5728318" cy="939027"/>
      </dsp:txXfrm>
    </dsp:sp>
    <dsp:sp modelId="{7DBD3AEC-786A-46E7-91D3-7BAEAF055E9A}">
      <dsp:nvSpPr>
        <dsp:cNvPr id="0" name=""/>
        <dsp:cNvSpPr/>
      </dsp:nvSpPr>
      <dsp:spPr>
        <a:xfrm>
          <a:off x="0" y="2817656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24EBB-3AAF-40D5-A61F-899BA05CD639}">
      <dsp:nvSpPr>
        <dsp:cNvPr id="0" name=""/>
        <dsp:cNvSpPr/>
      </dsp:nvSpPr>
      <dsp:spPr>
        <a:xfrm>
          <a:off x="0" y="2817656"/>
          <a:ext cx="5728318" cy="939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spending scores distinctly high (above 60). </a:t>
          </a:r>
        </a:p>
      </dsp:txBody>
      <dsp:txXfrm>
        <a:off x="0" y="2817656"/>
        <a:ext cx="5728318" cy="939027"/>
      </dsp:txXfrm>
    </dsp:sp>
    <dsp:sp modelId="{F14DB1F5-AEA8-48F6-BCE1-609E4746589F}">
      <dsp:nvSpPr>
        <dsp:cNvPr id="0" name=""/>
        <dsp:cNvSpPr/>
      </dsp:nvSpPr>
      <dsp:spPr>
        <a:xfrm>
          <a:off x="0" y="3756684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FCDB17-E474-4D7A-B2B1-06D0CD151C83}">
      <dsp:nvSpPr>
        <dsp:cNvPr id="0" name=""/>
        <dsp:cNvSpPr/>
      </dsp:nvSpPr>
      <dsp:spPr>
        <a:xfrm>
          <a:off x="0" y="3756684"/>
          <a:ext cx="5728318" cy="939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These are the prime customers of the mall that bring in most of the revenue.</a:t>
          </a:r>
        </a:p>
      </dsp:txBody>
      <dsp:txXfrm>
        <a:off x="0" y="3756684"/>
        <a:ext cx="5728318" cy="93902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C095C-AD9D-44F8-A897-DF6F9CED3D84}">
      <dsp:nvSpPr>
        <dsp:cNvPr id="0" name=""/>
        <dsp:cNvSpPr/>
      </dsp:nvSpPr>
      <dsp:spPr>
        <a:xfrm>
          <a:off x="0" y="573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E03FC-DC48-4BB0-BD15-A29FDF71261F}">
      <dsp:nvSpPr>
        <dsp:cNvPr id="0" name=""/>
        <dsp:cNvSpPr/>
      </dsp:nvSpPr>
      <dsp:spPr>
        <a:xfrm>
          <a:off x="0" y="573"/>
          <a:ext cx="5728318" cy="939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Font typeface="Symbol" panose="05050102010706020507" pitchFamily="18" charset="2"/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customers belong to diverse age, though, a notable high can be noted in the region of mid-thirties.</a:t>
          </a:r>
        </a:p>
      </dsp:txBody>
      <dsp:txXfrm>
        <a:off x="0" y="573"/>
        <a:ext cx="5728318" cy="939027"/>
      </dsp:txXfrm>
    </dsp:sp>
    <dsp:sp modelId="{A0B648EC-1FFF-492E-902F-FBCEB740BE9B}">
      <dsp:nvSpPr>
        <dsp:cNvPr id="0" name=""/>
        <dsp:cNvSpPr/>
      </dsp:nvSpPr>
      <dsp:spPr>
        <a:xfrm>
          <a:off x="0" y="939601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4B9639-3246-4A73-85B6-331AE5186CA7}">
      <dsp:nvSpPr>
        <dsp:cNvPr id="0" name=""/>
        <dsp:cNvSpPr/>
      </dsp:nvSpPr>
      <dsp:spPr>
        <a:xfrm>
          <a:off x="0" y="939601"/>
          <a:ext cx="5728318" cy="939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more females than male customers (about 5 units).</a:t>
          </a:r>
        </a:p>
      </dsp:txBody>
      <dsp:txXfrm>
        <a:off x="0" y="939601"/>
        <a:ext cx="5728318" cy="939027"/>
      </dsp:txXfrm>
    </dsp:sp>
    <dsp:sp modelId="{6165C866-3E2C-4016-B857-8858FB165E40}">
      <dsp:nvSpPr>
        <dsp:cNvPr id="0" name=""/>
        <dsp:cNvSpPr/>
      </dsp:nvSpPr>
      <dsp:spPr>
        <a:xfrm>
          <a:off x="0" y="1878629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F365C-EE67-4E50-953F-A4B9B1BD0220}">
      <dsp:nvSpPr>
        <dsp:cNvPr id="0" name=""/>
        <dsp:cNvSpPr/>
      </dsp:nvSpPr>
      <dsp:spPr>
        <a:xfrm>
          <a:off x="0" y="1878629"/>
          <a:ext cx="5728318" cy="939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customers have low annual income (below 40k)</a:t>
          </a:r>
        </a:p>
      </dsp:txBody>
      <dsp:txXfrm>
        <a:off x="0" y="1878629"/>
        <a:ext cx="5728318" cy="939027"/>
      </dsp:txXfrm>
    </dsp:sp>
    <dsp:sp modelId="{03F82073-7B10-446B-A587-17755E4B167D}">
      <dsp:nvSpPr>
        <dsp:cNvPr id="0" name=""/>
        <dsp:cNvSpPr/>
      </dsp:nvSpPr>
      <dsp:spPr>
        <a:xfrm>
          <a:off x="0" y="2817656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E5940-F012-47C2-86D2-113AA9D0507B}">
      <dsp:nvSpPr>
        <dsp:cNvPr id="0" name=""/>
        <dsp:cNvSpPr/>
      </dsp:nvSpPr>
      <dsp:spPr>
        <a:xfrm>
          <a:off x="0" y="2817656"/>
          <a:ext cx="5728318" cy="939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spending scores are also low spending score (below 40).</a:t>
          </a:r>
        </a:p>
      </dsp:txBody>
      <dsp:txXfrm>
        <a:off x="0" y="2817656"/>
        <a:ext cx="5728318" cy="939027"/>
      </dsp:txXfrm>
    </dsp:sp>
    <dsp:sp modelId="{4572B1A5-4F75-4F66-8722-34F09E585E53}">
      <dsp:nvSpPr>
        <dsp:cNvPr id="0" name=""/>
        <dsp:cNvSpPr/>
      </dsp:nvSpPr>
      <dsp:spPr>
        <a:xfrm>
          <a:off x="0" y="3756684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38D9D-1DE5-4BE9-851F-836CC5F21599}">
      <dsp:nvSpPr>
        <dsp:cNvPr id="0" name=""/>
        <dsp:cNvSpPr/>
      </dsp:nvSpPr>
      <dsp:spPr>
        <a:xfrm>
          <a:off x="0" y="3756684"/>
          <a:ext cx="5728318" cy="939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Hence, these are the customers with low - budget and methodical purchasing behaviour.</a:t>
          </a:r>
        </a:p>
      </dsp:txBody>
      <dsp:txXfrm>
        <a:off x="0" y="3756684"/>
        <a:ext cx="5728318" cy="93902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C095C-AD9D-44F8-A897-DF6F9CED3D84}">
      <dsp:nvSpPr>
        <dsp:cNvPr id="0" name=""/>
        <dsp:cNvSpPr/>
      </dsp:nvSpPr>
      <dsp:spPr>
        <a:xfrm>
          <a:off x="0" y="2293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E03FC-DC48-4BB0-BD15-A29FDF71261F}">
      <dsp:nvSpPr>
        <dsp:cNvPr id="0" name=""/>
        <dsp:cNvSpPr/>
      </dsp:nvSpPr>
      <dsp:spPr>
        <a:xfrm>
          <a:off x="0" y="2293"/>
          <a:ext cx="5728318" cy="781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Font typeface="Symbol" panose="05050102010706020507" pitchFamily="18" charset="2"/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customers are in the diverse age-group, most in their late thirties to late fifties.</a:t>
          </a:r>
        </a:p>
      </dsp:txBody>
      <dsp:txXfrm>
        <a:off x="0" y="2293"/>
        <a:ext cx="5728318" cy="781949"/>
      </dsp:txXfrm>
    </dsp:sp>
    <dsp:sp modelId="{C80C80F4-AE9A-4845-A4BB-5CCD7B2EA0E3}">
      <dsp:nvSpPr>
        <dsp:cNvPr id="0" name=""/>
        <dsp:cNvSpPr/>
      </dsp:nvSpPr>
      <dsp:spPr>
        <a:xfrm>
          <a:off x="0" y="784243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6598DD-05FC-44CD-900D-3B00A3BA22F0}">
      <dsp:nvSpPr>
        <dsp:cNvPr id="0" name=""/>
        <dsp:cNvSpPr/>
      </dsp:nvSpPr>
      <dsp:spPr>
        <a:xfrm>
          <a:off x="0" y="784243"/>
          <a:ext cx="5728318" cy="781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only group with more male (3.5 units more) than female customers.</a:t>
          </a:r>
        </a:p>
      </dsp:txBody>
      <dsp:txXfrm>
        <a:off x="0" y="784243"/>
        <a:ext cx="5728318" cy="781949"/>
      </dsp:txXfrm>
    </dsp:sp>
    <dsp:sp modelId="{CA09DE59-6390-4F63-BD36-4ACAF40A1340}">
      <dsp:nvSpPr>
        <dsp:cNvPr id="0" name=""/>
        <dsp:cNvSpPr/>
      </dsp:nvSpPr>
      <dsp:spPr>
        <a:xfrm>
          <a:off x="0" y="1566193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27AFE-E666-4B33-BAA7-E08D0B8BF4F1}">
      <dsp:nvSpPr>
        <dsp:cNvPr id="0" name=""/>
        <dsp:cNvSpPr/>
      </dsp:nvSpPr>
      <dsp:spPr>
        <a:xfrm>
          <a:off x="0" y="1566193"/>
          <a:ext cx="5728318" cy="781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annual income is the highest (above 70k) among all other groups.</a:t>
          </a:r>
        </a:p>
      </dsp:txBody>
      <dsp:txXfrm>
        <a:off x="0" y="1566193"/>
        <a:ext cx="5728318" cy="781949"/>
      </dsp:txXfrm>
    </dsp:sp>
    <dsp:sp modelId="{36EED9BA-61C3-4B46-AA1D-4845985D037B}">
      <dsp:nvSpPr>
        <dsp:cNvPr id="0" name=""/>
        <dsp:cNvSpPr/>
      </dsp:nvSpPr>
      <dsp:spPr>
        <a:xfrm>
          <a:off x="0" y="2348142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8316D1-8196-43AC-9A9C-2DDFD981DDBD}">
      <dsp:nvSpPr>
        <dsp:cNvPr id="0" name=""/>
        <dsp:cNvSpPr/>
      </dsp:nvSpPr>
      <dsp:spPr>
        <a:xfrm>
          <a:off x="0" y="2348143"/>
          <a:ext cx="5728318" cy="781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spending score is quite low (below 40).</a:t>
          </a:r>
        </a:p>
      </dsp:txBody>
      <dsp:txXfrm>
        <a:off x="0" y="2348143"/>
        <a:ext cx="5728318" cy="781949"/>
      </dsp:txXfrm>
    </dsp:sp>
    <dsp:sp modelId="{EB3421C6-B9CE-48AC-9690-2B456853CECD}">
      <dsp:nvSpPr>
        <dsp:cNvPr id="0" name=""/>
        <dsp:cNvSpPr/>
      </dsp:nvSpPr>
      <dsp:spPr>
        <a:xfrm>
          <a:off x="0" y="3130092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BEE337-D162-4C5F-82A8-AF2AE3D13F6F}">
      <dsp:nvSpPr>
        <dsp:cNvPr id="0" name=""/>
        <dsp:cNvSpPr/>
      </dsp:nvSpPr>
      <dsp:spPr>
        <a:xfrm>
          <a:off x="0" y="3130092"/>
          <a:ext cx="5728318" cy="781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They probably prefer some other mall or are new customers. </a:t>
          </a:r>
        </a:p>
      </dsp:txBody>
      <dsp:txXfrm>
        <a:off x="0" y="3130092"/>
        <a:ext cx="5728318" cy="781949"/>
      </dsp:txXfrm>
    </dsp:sp>
    <dsp:sp modelId="{0AB188C2-31C1-41B7-8651-7344E588FEB4}">
      <dsp:nvSpPr>
        <dsp:cNvPr id="0" name=""/>
        <dsp:cNvSpPr/>
      </dsp:nvSpPr>
      <dsp:spPr>
        <a:xfrm>
          <a:off x="0" y="3912042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ADADB-0EB9-4759-A36A-6C20358566DD}">
      <dsp:nvSpPr>
        <dsp:cNvPr id="0" name=""/>
        <dsp:cNvSpPr/>
      </dsp:nvSpPr>
      <dsp:spPr>
        <a:xfrm>
          <a:off x="0" y="3912042"/>
          <a:ext cx="5728318" cy="781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These customers are definitely the worthy target of a marketing campaign.</a:t>
          </a:r>
        </a:p>
      </dsp:txBody>
      <dsp:txXfrm>
        <a:off x="0" y="3912042"/>
        <a:ext cx="5728318" cy="78194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3F8FE3-C78B-4F60-AA14-D9EA205B85F3}">
      <dsp:nvSpPr>
        <dsp:cNvPr id="0" name=""/>
        <dsp:cNvSpPr/>
      </dsp:nvSpPr>
      <dsp:spPr>
        <a:xfrm>
          <a:off x="0" y="2645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B21F7-2CB1-4CEC-AA2B-3345A71C73D6}">
      <dsp:nvSpPr>
        <dsp:cNvPr id="0" name=""/>
        <dsp:cNvSpPr/>
      </dsp:nvSpPr>
      <dsp:spPr>
        <a:xfrm>
          <a:off x="0" y="2645"/>
          <a:ext cx="8128000" cy="902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Using K-Means Clustering on a dataset containing demographic and behavioural variables, yields us 6 different segments of customers.</a:t>
          </a:r>
          <a:endParaRPr lang="en-IN" sz="2000" b="1" kern="1200" dirty="0"/>
        </a:p>
      </dsp:txBody>
      <dsp:txXfrm>
        <a:off x="0" y="2645"/>
        <a:ext cx="8128000" cy="902229"/>
      </dsp:txXfrm>
    </dsp:sp>
    <dsp:sp modelId="{59BDB3FD-5F28-4FD9-8BAA-5BE2E8CC6FD8}">
      <dsp:nvSpPr>
        <dsp:cNvPr id="0" name=""/>
        <dsp:cNvSpPr/>
      </dsp:nvSpPr>
      <dsp:spPr>
        <a:xfrm>
          <a:off x="0" y="904875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251DBB-AC65-4A28-BE4A-E9BB0C814FA1}">
      <dsp:nvSpPr>
        <dsp:cNvPr id="0" name=""/>
        <dsp:cNvSpPr/>
      </dsp:nvSpPr>
      <dsp:spPr>
        <a:xfrm>
          <a:off x="0" y="904875"/>
          <a:ext cx="8128000" cy="902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Each Customer Segment has its own characteristics, and its own distinct marketing needs. </a:t>
          </a:r>
          <a:endParaRPr lang="en-IN" sz="2000" b="1" kern="1200" dirty="0"/>
        </a:p>
      </dsp:txBody>
      <dsp:txXfrm>
        <a:off x="0" y="904875"/>
        <a:ext cx="8128000" cy="902229"/>
      </dsp:txXfrm>
    </dsp:sp>
    <dsp:sp modelId="{A084091C-BD29-4DB8-AE7F-9FB5D233DFC3}">
      <dsp:nvSpPr>
        <dsp:cNvPr id="0" name=""/>
        <dsp:cNvSpPr/>
      </dsp:nvSpPr>
      <dsp:spPr>
        <a:xfrm>
          <a:off x="0" y="1807104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26EBA-81FF-4B92-841E-AEE7FE11D853}">
      <dsp:nvSpPr>
        <dsp:cNvPr id="0" name=""/>
        <dsp:cNvSpPr/>
      </dsp:nvSpPr>
      <dsp:spPr>
        <a:xfrm>
          <a:off x="0" y="1807104"/>
          <a:ext cx="8128000" cy="902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Mall can re - use the trained model generated in this project,.</a:t>
          </a:r>
          <a:endParaRPr lang="en-IN" sz="2000" b="1" kern="1200" dirty="0"/>
        </a:p>
      </dsp:txBody>
      <dsp:txXfrm>
        <a:off x="0" y="1807104"/>
        <a:ext cx="8128000" cy="902229"/>
      </dsp:txXfrm>
    </dsp:sp>
    <dsp:sp modelId="{77B8CB4B-A5FE-4A50-91BB-4CB3602FB118}">
      <dsp:nvSpPr>
        <dsp:cNvPr id="0" name=""/>
        <dsp:cNvSpPr/>
      </dsp:nvSpPr>
      <dsp:spPr>
        <a:xfrm>
          <a:off x="0" y="2709333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4D671-1FFA-429C-9B69-C07B8AD6417C}">
      <dsp:nvSpPr>
        <dsp:cNvPr id="0" name=""/>
        <dsp:cNvSpPr/>
      </dsp:nvSpPr>
      <dsp:spPr>
        <a:xfrm>
          <a:off x="0" y="2709333"/>
          <a:ext cx="8128000" cy="902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The Model can be used to allocate unknown customers or data points to the relevant segment. </a:t>
          </a:r>
          <a:endParaRPr lang="en-IN" sz="2000" b="1" kern="1200" dirty="0"/>
        </a:p>
      </dsp:txBody>
      <dsp:txXfrm>
        <a:off x="0" y="2709333"/>
        <a:ext cx="8128000" cy="902229"/>
      </dsp:txXfrm>
    </dsp:sp>
    <dsp:sp modelId="{E3B30A52-2A62-4849-9959-4D307C9F67EB}">
      <dsp:nvSpPr>
        <dsp:cNvPr id="0" name=""/>
        <dsp:cNvSpPr/>
      </dsp:nvSpPr>
      <dsp:spPr>
        <a:xfrm>
          <a:off x="0" y="3611562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BDBAD-DF81-4B2F-8D32-1C35836DC6AF}">
      <dsp:nvSpPr>
        <dsp:cNvPr id="0" name=""/>
        <dsp:cNvSpPr/>
      </dsp:nvSpPr>
      <dsp:spPr>
        <a:xfrm>
          <a:off x="0" y="3611562"/>
          <a:ext cx="8128000" cy="902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This would enable to understand the customer’s specific needs and target them with a marketing technique that has been tailored to that individual. </a:t>
          </a:r>
          <a:endParaRPr lang="en-IN" sz="2000" b="1" kern="1200" dirty="0"/>
        </a:p>
      </dsp:txBody>
      <dsp:txXfrm>
        <a:off x="0" y="3611562"/>
        <a:ext cx="8128000" cy="902229"/>
      </dsp:txXfrm>
    </dsp:sp>
    <dsp:sp modelId="{CF1C1276-30DA-4BAC-9945-B6AF82B14D8B}">
      <dsp:nvSpPr>
        <dsp:cNvPr id="0" name=""/>
        <dsp:cNvSpPr/>
      </dsp:nvSpPr>
      <dsp:spPr>
        <a:xfrm>
          <a:off x="0" y="4513791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E64AA9-7FDC-423B-A381-5BD3DAC9E94C}">
      <dsp:nvSpPr>
        <dsp:cNvPr id="0" name=""/>
        <dsp:cNvSpPr/>
      </dsp:nvSpPr>
      <dsp:spPr>
        <a:xfrm>
          <a:off x="0" y="4513791"/>
          <a:ext cx="8128000" cy="902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This would in turn, increase the mall’s share of profits.</a:t>
          </a:r>
          <a:endParaRPr lang="en-IN" sz="2000" b="1" kern="1200" dirty="0"/>
        </a:p>
      </dsp:txBody>
      <dsp:txXfrm>
        <a:off x="0" y="4513791"/>
        <a:ext cx="8128000" cy="90222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864214-0FAE-44BA-81C3-8EC3618D3F47}">
      <dsp:nvSpPr>
        <dsp:cNvPr id="0" name=""/>
        <dsp:cNvSpPr/>
      </dsp:nvSpPr>
      <dsp:spPr>
        <a:xfrm>
          <a:off x="-5805776" y="-937410"/>
          <a:ext cx="6651077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5A631-8A4C-4038-82E1-5FAF3842499A}">
      <dsp:nvSpPr>
        <dsp:cNvPr id="0" name=""/>
        <dsp:cNvSpPr/>
      </dsp:nvSpPr>
      <dsp:spPr>
        <a:xfrm>
          <a:off x="434398" y="285347"/>
          <a:ext cx="6866339" cy="570477"/>
        </a:xfrm>
        <a:prstGeom prst="rect">
          <a:avLst/>
        </a:prstGeom>
        <a:noFill/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Young Spendthrifts: </a:t>
          </a:r>
          <a:r>
            <a:rPr lang="en-IN" sz="1700" kern="1200" dirty="0"/>
            <a:t>negative pca1 and negative pca2 value</a:t>
          </a:r>
        </a:p>
      </dsp:txBody>
      <dsp:txXfrm>
        <a:off x="434398" y="285347"/>
        <a:ext cx="6866339" cy="570477"/>
      </dsp:txXfrm>
    </dsp:sp>
    <dsp:sp modelId="{AF5C4911-333A-4DA4-A7AF-DA7B51C04602}">
      <dsp:nvSpPr>
        <dsp:cNvPr id="0" name=""/>
        <dsp:cNvSpPr/>
      </dsp:nvSpPr>
      <dsp:spPr>
        <a:xfrm>
          <a:off x="77849" y="214037"/>
          <a:ext cx="713096" cy="713096"/>
        </a:xfrm>
        <a:prstGeom prst="ellipse">
          <a:avLst/>
        </a:prstGeom>
        <a:solidFill>
          <a:srgbClr val="3AFF3A"/>
        </a:solidFill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032B7B1-FCD5-480C-9126-DBFE56853C34}">
      <dsp:nvSpPr>
        <dsp:cNvPr id="0" name=""/>
        <dsp:cNvSpPr/>
      </dsp:nvSpPr>
      <dsp:spPr>
        <a:xfrm>
          <a:off x="903654" y="1140954"/>
          <a:ext cx="6397083" cy="570477"/>
        </a:xfrm>
        <a:prstGeom prst="rect">
          <a:avLst/>
        </a:prstGeom>
        <a:noFill/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Young Moderate Spenders: </a:t>
          </a:r>
          <a:r>
            <a:rPr lang="en-IN" sz="1700" kern="1200" dirty="0"/>
            <a:t>both pca1 </a:t>
          </a:r>
          <a:r>
            <a:rPr lang="en-IN" sz="1700" kern="1200" dirty="0" err="1"/>
            <a:t>nad</a:t>
          </a:r>
          <a:r>
            <a:rPr lang="en-IN" sz="1700" kern="1200" dirty="0"/>
            <a:t> pca2 value in range of -1 to +1</a:t>
          </a:r>
        </a:p>
      </dsp:txBody>
      <dsp:txXfrm>
        <a:off x="903654" y="1140954"/>
        <a:ext cx="6397083" cy="570477"/>
      </dsp:txXfrm>
    </dsp:sp>
    <dsp:sp modelId="{9DF78F8F-8E5E-4702-92BD-560B62369FAB}">
      <dsp:nvSpPr>
        <dsp:cNvPr id="0" name=""/>
        <dsp:cNvSpPr/>
      </dsp:nvSpPr>
      <dsp:spPr>
        <a:xfrm>
          <a:off x="547106" y="1069644"/>
          <a:ext cx="713096" cy="713096"/>
        </a:xfrm>
        <a:prstGeom prst="ellipse">
          <a:avLst/>
        </a:prstGeom>
        <a:solidFill>
          <a:srgbClr val="E41010"/>
        </a:solidFill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64021BB-6BCA-4D8E-8467-2DF26205994F}">
      <dsp:nvSpPr>
        <dsp:cNvPr id="0" name=""/>
        <dsp:cNvSpPr/>
      </dsp:nvSpPr>
      <dsp:spPr>
        <a:xfrm>
          <a:off x="1118233" y="1996562"/>
          <a:ext cx="6182503" cy="570477"/>
        </a:xfrm>
        <a:prstGeom prst="rect">
          <a:avLst/>
        </a:prstGeom>
        <a:noFill/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Middle-aged Moderate Spenders: </a:t>
          </a:r>
          <a:r>
            <a:rPr lang="en-IN" sz="1700" kern="1200" dirty="0"/>
            <a:t>positive pca1 and pca2 value in range of -1 to +1.</a:t>
          </a:r>
        </a:p>
      </dsp:txBody>
      <dsp:txXfrm>
        <a:off x="1118233" y="1996562"/>
        <a:ext cx="6182503" cy="570477"/>
      </dsp:txXfrm>
    </dsp:sp>
    <dsp:sp modelId="{B549EE8E-30E2-466D-9695-B4CF8AAA4969}">
      <dsp:nvSpPr>
        <dsp:cNvPr id="0" name=""/>
        <dsp:cNvSpPr/>
      </dsp:nvSpPr>
      <dsp:spPr>
        <a:xfrm>
          <a:off x="761685" y="1925252"/>
          <a:ext cx="713096" cy="713096"/>
        </a:xfrm>
        <a:prstGeom prst="ellipse">
          <a:avLst/>
        </a:prstGeom>
        <a:solidFill>
          <a:srgbClr val="FFFF32"/>
        </a:solidFill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ADE0FC6-9E73-4DE3-854E-D4848196885F}">
      <dsp:nvSpPr>
        <dsp:cNvPr id="0" name=""/>
        <dsp:cNvSpPr/>
      </dsp:nvSpPr>
      <dsp:spPr>
        <a:xfrm>
          <a:off x="1118233" y="2851627"/>
          <a:ext cx="6182503" cy="570477"/>
        </a:xfrm>
        <a:prstGeom prst="rect">
          <a:avLst/>
        </a:prstGeom>
        <a:noFill/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Prime Customers: </a:t>
          </a:r>
          <a:r>
            <a:rPr lang="en-IN" sz="1700" kern="1200" dirty="0"/>
            <a:t>negative pca1 and positive pca2 value.</a:t>
          </a:r>
        </a:p>
      </dsp:txBody>
      <dsp:txXfrm>
        <a:off x="1118233" y="2851627"/>
        <a:ext cx="6182503" cy="570477"/>
      </dsp:txXfrm>
    </dsp:sp>
    <dsp:sp modelId="{55314984-E1ED-4CA2-B1FA-FC062D8F7F7C}">
      <dsp:nvSpPr>
        <dsp:cNvPr id="0" name=""/>
        <dsp:cNvSpPr/>
      </dsp:nvSpPr>
      <dsp:spPr>
        <a:xfrm>
          <a:off x="761685" y="2780318"/>
          <a:ext cx="713096" cy="713096"/>
        </a:xfrm>
        <a:prstGeom prst="ellipse">
          <a:avLst/>
        </a:prstGeom>
        <a:solidFill>
          <a:srgbClr val="44FFFF"/>
        </a:solidFill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81C78F-6D84-4A6A-9D4E-6453E105EE3A}">
      <dsp:nvSpPr>
        <dsp:cNvPr id="0" name=""/>
        <dsp:cNvSpPr/>
      </dsp:nvSpPr>
      <dsp:spPr>
        <a:xfrm>
          <a:off x="903654" y="3707235"/>
          <a:ext cx="6397083" cy="570477"/>
        </a:xfrm>
        <a:prstGeom prst="rect">
          <a:avLst/>
        </a:prstGeom>
        <a:noFill/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Low Budget Methodical Customers:</a:t>
          </a:r>
          <a:r>
            <a:rPr lang="en-IN" sz="1700" kern="1200" dirty="0"/>
            <a:t> positive pca1 and negative pca2 .</a:t>
          </a:r>
        </a:p>
      </dsp:txBody>
      <dsp:txXfrm>
        <a:off x="903654" y="3707235"/>
        <a:ext cx="6397083" cy="570477"/>
      </dsp:txXfrm>
    </dsp:sp>
    <dsp:sp modelId="{1A752D97-ED07-4AB4-8DA9-166093CD29B8}">
      <dsp:nvSpPr>
        <dsp:cNvPr id="0" name=""/>
        <dsp:cNvSpPr/>
      </dsp:nvSpPr>
      <dsp:spPr>
        <a:xfrm>
          <a:off x="547106" y="3635925"/>
          <a:ext cx="713096" cy="713096"/>
        </a:xfrm>
        <a:prstGeom prst="ellipse">
          <a:avLst/>
        </a:prstGeom>
        <a:solidFill>
          <a:srgbClr val="0000C3"/>
        </a:solidFill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2256EB7-68F0-47E2-A23C-6BF70DB15F53}">
      <dsp:nvSpPr>
        <dsp:cNvPr id="0" name=""/>
        <dsp:cNvSpPr/>
      </dsp:nvSpPr>
      <dsp:spPr>
        <a:xfrm>
          <a:off x="434398" y="4562842"/>
          <a:ext cx="6866339" cy="570477"/>
        </a:xfrm>
        <a:prstGeom prst="rect">
          <a:avLst/>
        </a:prstGeom>
        <a:noFill/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Middle-aged, High Earner, Low Spender:</a:t>
          </a:r>
          <a:r>
            <a:rPr lang="en-IN" sz="1700" kern="1200" dirty="0"/>
            <a:t> with positive pca1 and positive pca2.</a:t>
          </a:r>
        </a:p>
      </dsp:txBody>
      <dsp:txXfrm>
        <a:off x="434398" y="4562842"/>
        <a:ext cx="6866339" cy="570477"/>
      </dsp:txXfrm>
    </dsp:sp>
    <dsp:sp modelId="{E7684161-97CB-497F-879C-B3AA9DCADEA9}">
      <dsp:nvSpPr>
        <dsp:cNvPr id="0" name=""/>
        <dsp:cNvSpPr/>
      </dsp:nvSpPr>
      <dsp:spPr>
        <a:xfrm>
          <a:off x="77849" y="4491533"/>
          <a:ext cx="713096" cy="713096"/>
        </a:xfrm>
        <a:prstGeom prst="ellipse">
          <a:avLst/>
        </a:prstGeom>
        <a:solidFill>
          <a:srgbClr val="FF13FF"/>
        </a:solidFill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11F882-6EEE-4F68-8F1F-33572D513888}">
      <dsp:nvSpPr>
        <dsp:cNvPr id="0" name=""/>
        <dsp:cNvSpPr/>
      </dsp:nvSpPr>
      <dsp:spPr>
        <a:xfrm>
          <a:off x="0" y="0"/>
          <a:ext cx="9115619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9CA5225-932A-41BE-B727-AEB4545CED1D}">
      <dsp:nvSpPr>
        <dsp:cNvPr id="0" name=""/>
        <dsp:cNvSpPr/>
      </dsp:nvSpPr>
      <dsp:spPr>
        <a:xfrm>
          <a:off x="0" y="0"/>
          <a:ext cx="9115619" cy="559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- effectively splits entire audience based on </a:t>
          </a:r>
          <a:r>
            <a:rPr lang="en-IN" sz="16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location  (</a:t>
          </a:r>
          <a:r>
            <a:rPr lang="en-US" sz="16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region, continent, country, city, and district).</a:t>
          </a:r>
          <a:endParaRPr lang="en-IN" sz="16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0" y="0"/>
        <a:ext cx="9115619" cy="5590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11F882-6EEE-4F68-8F1F-33572D513888}">
      <dsp:nvSpPr>
        <dsp:cNvPr id="0" name=""/>
        <dsp:cNvSpPr/>
      </dsp:nvSpPr>
      <dsp:spPr>
        <a:xfrm>
          <a:off x="0" y="197830"/>
          <a:ext cx="8678134" cy="0"/>
        </a:xfrm>
        <a:prstGeom prst="lin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A5225-932A-41BE-B727-AEB4545CED1D}">
      <dsp:nvSpPr>
        <dsp:cNvPr id="0" name=""/>
        <dsp:cNvSpPr/>
      </dsp:nvSpPr>
      <dsp:spPr>
        <a:xfrm>
          <a:off x="0" y="197830"/>
          <a:ext cx="8678134" cy="20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- differentiates customers </a:t>
          </a:r>
          <a:r>
            <a:rPr lang="en-IN" sz="16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based on their personalities (</a:t>
          </a:r>
          <a:r>
            <a:rPr lang="en-US" sz="16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lifestyle, attitudes, interests, and values).</a:t>
          </a:r>
          <a:endParaRPr lang="en-IN" sz="16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0" y="197830"/>
        <a:ext cx="8678134" cy="2082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11F882-6EEE-4F68-8F1F-33572D513888}">
      <dsp:nvSpPr>
        <dsp:cNvPr id="0" name=""/>
        <dsp:cNvSpPr/>
      </dsp:nvSpPr>
      <dsp:spPr>
        <a:xfrm>
          <a:off x="0" y="0"/>
          <a:ext cx="9260411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9CA5225-932A-41BE-B727-AEB4545CED1D}">
      <dsp:nvSpPr>
        <dsp:cNvPr id="0" name=""/>
        <dsp:cNvSpPr/>
      </dsp:nvSpPr>
      <dsp:spPr>
        <a:xfrm>
          <a:off x="0" y="0"/>
          <a:ext cx="9260411" cy="923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- Segments industrial consumers </a:t>
          </a:r>
          <a:r>
            <a:rPr lang="en-US" sz="16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 characteristics such as location, company type and buying characteristics.</a:t>
          </a:r>
          <a:endParaRPr lang="en-IN" sz="16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0" y="0"/>
        <a:ext cx="9260411" cy="9233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11F882-6EEE-4F68-8F1F-33572D513888}">
      <dsp:nvSpPr>
        <dsp:cNvPr id="0" name=""/>
        <dsp:cNvSpPr/>
      </dsp:nvSpPr>
      <dsp:spPr>
        <a:xfrm>
          <a:off x="0" y="0"/>
          <a:ext cx="926041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A5225-932A-41BE-B727-AEB4545CED1D}">
      <dsp:nvSpPr>
        <dsp:cNvPr id="0" name=""/>
        <dsp:cNvSpPr/>
      </dsp:nvSpPr>
      <dsp:spPr>
        <a:xfrm>
          <a:off x="0" y="0"/>
          <a:ext cx="9257077" cy="923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- uses classification scheme based on previous behavior that customers have exhibited with the brand like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product knowledge, purchase patterns, previous purchases, awareness of the business, and product rating.</a:t>
          </a:r>
          <a:endParaRPr lang="en-IN" sz="16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0" y="0"/>
        <a:ext cx="9257077" cy="9233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69CC4-7896-4C70-811B-6968C959882B}">
      <dsp:nvSpPr>
        <dsp:cNvPr id="0" name=""/>
        <dsp:cNvSpPr/>
      </dsp:nvSpPr>
      <dsp:spPr>
        <a:xfrm>
          <a:off x="0" y="28525"/>
          <a:ext cx="3771216" cy="791504"/>
        </a:xfrm>
        <a:prstGeom prst="roundRect">
          <a:avLst/>
        </a:prstGeom>
        <a:noFill/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kern="120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Young Moderate Spenders</a:t>
          </a:r>
        </a:p>
      </dsp:txBody>
      <dsp:txXfrm>
        <a:off x="38638" y="67163"/>
        <a:ext cx="3693940" cy="714228"/>
      </dsp:txXfrm>
    </dsp:sp>
    <dsp:sp modelId="{B56993E4-5E67-4D3E-A555-8DCA4D9C477F}">
      <dsp:nvSpPr>
        <dsp:cNvPr id="0" name=""/>
        <dsp:cNvSpPr/>
      </dsp:nvSpPr>
      <dsp:spPr>
        <a:xfrm>
          <a:off x="0" y="938110"/>
          <a:ext cx="3771216" cy="791504"/>
        </a:xfrm>
        <a:prstGeom prst="roundRect">
          <a:avLst/>
        </a:prstGeom>
        <a:noFill/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kern="120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Middle-aged Moderate Spenders</a:t>
          </a:r>
        </a:p>
      </dsp:txBody>
      <dsp:txXfrm>
        <a:off x="38638" y="976748"/>
        <a:ext cx="3693940" cy="714228"/>
      </dsp:txXfrm>
    </dsp:sp>
    <dsp:sp modelId="{80744B8E-C068-48EF-83BF-7084027FE6B4}">
      <dsp:nvSpPr>
        <dsp:cNvPr id="0" name=""/>
        <dsp:cNvSpPr/>
      </dsp:nvSpPr>
      <dsp:spPr>
        <a:xfrm>
          <a:off x="0" y="1847695"/>
          <a:ext cx="3771216" cy="791504"/>
        </a:xfrm>
        <a:prstGeom prst="roundRect">
          <a:avLst/>
        </a:prstGeom>
        <a:noFill/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kern="120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Young Spendthrifts</a:t>
          </a:r>
        </a:p>
      </dsp:txBody>
      <dsp:txXfrm>
        <a:off x="38638" y="1886333"/>
        <a:ext cx="3693940" cy="714228"/>
      </dsp:txXfrm>
    </dsp:sp>
    <dsp:sp modelId="{3232BD9C-2A30-40FB-A668-D45FAF7C1CB4}">
      <dsp:nvSpPr>
        <dsp:cNvPr id="0" name=""/>
        <dsp:cNvSpPr/>
      </dsp:nvSpPr>
      <dsp:spPr>
        <a:xfrm>
          <a:off x="0" y="2757280"/>
          <a:ext cx="3771216" cy="791504"/>
        </a:xfrm>
        <a:prstGeom prst="roundRect">
          <a:avLst/>
        </a:prstGeom>
        <a:noFill/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kern="120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Prime Customers</a:t>
          </a:r>
        </a:p>
      </dsp:txBody>
      <dsp:txXfrm>
        <a:off x="38638" y="2795918"/>
        <a:ext cx="3693940" cy="714228"/>
      </dsp:txXfrm>
    </dsp:sp>
    <dsp:sp modelId="{FB41AB11-D3E5-4DA0-9BFA-8AFE00EFCAF6}">
      <dsp:nvSpPr>
        <dsp:cNvPr id="0" name=""/>
        <dsp:cNvSpPr/>
      </dsp:nvSpPr>
      <dsp:spPr>
        <a:xfrm>
          <a:off x="0" y="3666865"/>
          <a:ext cx="3771216" cy="791504"/>
        </a:xfrm>
        <a:prstGeom prst="roundRect">
          <a:avLst/>
        </a:prstGeom>
        <a:noFill/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kern="120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Low Budget Methodical Customers</a:t>
          </a:r>
        </a:p>
      </dsp:txBody>
      <dsp:txXfrm>
        <a:off x="38638" y="3705503"/>
        <a:ext cx="3693940" cy="714228"/>
      </dsp:txXfrm>
    </dsp:sp>
    <dsp:sp modelId="{30B6782E-1F40-4C70-834B-6D56F9BDFA01}">
      <dsp:nvSpPr>
        <dsp:cNvPr id="0" name=""/>
        <dsp:cNvSpPr/>
      </dsp:nvSpPr>
      <dsp:spPr>
        <a:xfrm>
          <a:off x="0" y="4576450"/>
          <a:ext cx="3771216" cy="791504"/>
        </a:xfrm>
        <a:prstGeom prst="roundRect">
          <a:avLst/>
        </a:prstGeom>
        <a:noFill/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kern="120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Middle-aged, High Earner, Low Spenders</a:t>
          </a:r>
          <a:endParaRPr lang="en-IN" sz="2100" b="0" kern="1200" cap="none" spc="0" dirty="0">
            <a:ln w="0"/>
            <a:solidFill>
              <a:srgbClr val="FFC000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8638" y="4615088"/>
        <a:ext cx="3693940" cy="7142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C095C-AD9D-44F8-A897-DF6F9CED3D84}">
      <dsp:nvSpPr>
        <dsp:cNvPr id="0" name=""/>
        <dsp:cNvSpPr/>
      </dsp:nvSpPr>
      <dsp:spPr>
        <a:xfrm>
          <a:off x="0" y="500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E03FC-DC48-4BB0-BD15-A29FDF71261F}">
      <dsp:nvSpPr>
        <dsp:cNvPr id="0" name=""/>
        <dsp:cNvSpPr/>
      </dsp:nvSpPr>
      <dsp:spPr>
        <a:xfrm>
          <a:off x="0" y="500"/>
          <a:ext cx="5728318" cy="819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IN" sz="1600" b="0" kern="1200" dirty="0"/>
            <a:t>young individuals (around 20 - 40); includes teenagers. </a:t>
          </a:r>
          <a:endParaRPr lang="en-IN" sz="1600" kern="1200" dirty="0"/>
        </a:p>
      </dsp:txBody>
      <dsp:txXfrm>
        <a:off x="0" y="500"/>
        <a:ext cx="5728318" cy="819970"/>
      </dsp:txXfrm>
    </dsp:sp>
    <dsp:sp modelId="{9284F145-7D3C-49C6-8606-1E3C33BFC8CD}">
      <dsp:nvSpPr>
        <dsp:cNvPr id="0" name=""/>
        <dsp:cNvSpPr/>
      </dsp:nvSpPr>
      <dsp:spPr>
        <a:xfrm>
          <a:off x="0" y="820470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EBAED-8B4A-491E-96CD-19B0E5E30A39}">
      <dsp:nvSpPr>
        <dsp:cNvPr id="0" name=""/>
        <dsp:cNvSpPr/>
      </dsp:nvSpPr>
      <dsp:spPr>
        <a:xfrm>
          <a:off x="0" y="820470"/>
          <a:ext cx="5728318" cy="819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/>
            <a:t>female shoppers (approx. 12 units) more than male. </a:t>
          </a:r>
          <a:endParaRPr lang="en-IN" sz="1600" b="1" kern="1200" dirty="0"/>
        </a:p>
      </dsp:txBody>
      <dsp:txXfrm>
        <a:off x="0" y="820470"/>
        <a:ext cx="5728318" cy="819970"/>
      </dsp:txXfrm>
    </dsp:sp>
    <dsp:sp modelId="{7D81F05C-021C-42B9-AE2D-F7EDC962C4F3}">
      <dsp:nvSpPr>
        <dsp:cNvPr id="0" name=""/>
        <dsp:cNvSpPr/>
      </dsp:nvSpPr>
      <dsp:spPr>
        <a:xfrm>
          <a:off x="0" y="1640440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F9432-EA8F-4CB9-A4C8-4DA38E6CCF65}">
      <dsp:nvSpPr>
        <dsp:cNvPr id="0" name=""/>
        <dsp:cNvSpPr/>
      </dsp:nvSpPr>
      <dsp:spPr>
        <a:xfrm>
          <a:off x="0" y="1640440"/>
          <a:ext cx="5728318" cy="819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/>
            <a:t>annual income, is quite diverse, range from 40k to beyond 70k, with majority within 55-70k. </a:t>
          </a:r>
          <a:endParaRPr lang="en-IN" sz="1600" b="1" kern="1200" dirty="0"/>
        </a:p>
      </dsp:txBody>
      <dsp:txXfrm>
        <a:off x="0" y="1640440"/>
        <a:ext cx="5728318" cy="819970"/>
      </dsp:txXfrm>
    </dsp:sp>
    <dsp:sp modelId="{CCEDDE5F-A834-4DF3-932C-DA31B405B111}">
      <dsp:nvSpPr>
        <dsp:cNvPr id="0" name=""/>
        <dsp:cNvSpPr/>
      </dsp:nvSpPr>
      <dsp:spPr>
        <a:xfrm>
          <a:off x="0" y="2460411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4DF076-8130-4F82-8A8E-B55A950B54DB}">
      <dsp:nvSpPr>
        <dsp:cNvPr id="0" name=""/>
        <dsp:cNvSpPr/>
      </dsp:nvSpPr>
      <dsp:spPr>
        <a:xfrm>
          <a:off x="0" y="2460411"/>
          <a:ext cx="5728318" cy="819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/>
            <a:t>spending score,  quite low, majority customers lying in the zone of 40 - 60. </a:t>
          </a:r>
          <a:endParaRPr lang="en-IN" sz="1600" b="1" kern="1200" dirty="0"/>
        </a:p>
      </dsp:txBody>
      <dsp:txXfrm>
        <a:off x="0" y="2460411"/>
        <a:ext cx="5728318" cy="819970"/>
      </dsp:txXfrm>
    </dsp:sp>
    <dsp:sp modelId="{CBA29CF8-8B80-4473-A715-17F5E6B724DF}">
      <dsp:nvSpPr>
        <dsp:cNvPr id="0" name=""/>
        <dsp:cNvSpPr/>
      </dsp:nvSpPr>
      <dsp:spPr>
        <a:xfrm>
          <a:off x="0" y="3280381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10C4D-A949-4AD0-BC17-D887BD3CAD83}">
      <dsp:nvSpPr>
        <dsp:cNvPr id="0" name=""/>
        <dsp:cNvSpPr/>
      </dsp:nvSpPr>
      <dsp:spPr>
        <a:xfrm>
          <a:off x="0" y="3280381"/>
          <a:ext cx="5728318" cy="819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/>
            <a:t>Clearly, these customers can be made to shop more. Keeping in mind their low age, they can be targeted towards impulse buying of products needed by the young generation.</a:t>
          </a:r>
          <a:endParaRPr lang="en-IN" sz="1600" b="1" kern="1200" dirty="0"/>
        </a:p>
      </dsp:txBody>
      <dsp:txXfrm>
        <a:off x="0" y="3280381"/>
        <a:ext cx="5728318" cy="8199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C095C-AD9D-44F8-A897-DF6F9CED3D84}">
      <dsp:nvSpPr>
        <dsp:cNvPr id="0" name=""/>
        <dsp:cNvSpPr/>
      </dsp:nvSpPr>
      <dsp:spPr>
        <a:xfrm>
          <a:off x="0" y="2002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E03FC-DC48-4BB0-BD15-A29FDF71261F}">
      <dsp:nvSpPr>
        <dsp:cNvPr id="0" name=""/>
        <dsp:cNvSpPr/>
      </dsp:nvSpPr>
      <dsp:spPr>
        <a:xfrm>
          <a:off x="0" y="2002"/>
          <a:ext cx="5728318" cy="682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Font typeface="Symbol" panose="05050102010706020507" pitchFamily="18" charset="2"/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Age mostly around mid-40s to early 70s.</a:t>
          </a:r>
        </a:p>
      </dsp:txBody>
      <dsp:txXfrm>
        <a:off x="0" y="2002"/>
        <a:ext cx="5728318" cy="682807"/>
      </dsp:txXfrm>
    </dsp:sp>
    <dsp:sp modelId="{334B8115-24C6-4A5A-9C1C-542960D9629A}">
      <dsp:nvSpPr>
        <dsp:cNvPr id="0" name=""/>
        <dsp:cNvSpPr/>
      </dsp:nvSpPr>
      <dsp:spPr>
        <a:xfrm>
          <a:off x="0" y="684810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A1BBE-8934-4B87-8E4D-38C9D35AE4FC}">
      <dsp:nvSpPr>
        <dsp:cNvPr id="0" name=""/>
        <dsp:cNvSpPr/>
      </dsp:nvSpPr>
      <dsp:spPr>
        <a:xfrm>
          <a:off x="0" y="684810"/>
          <a:ext cx="5728318" cy="682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female shoppers (approx. 9 units) more than male. </a:t>
          </a:r>
        </a:p>
      </dsp:txBody>
      <dsp:txXfrm>
        <a:off x="0" y="684810"/>
        <a:ext cx="5728318" cy="682807"/>
      </dsp:txXfrm>
    </dsp:sp>
    <dsp:sp modelId="{A591E274-E27A-43DD-BCA7-DB1A2DFFA777}">
      <dsp:nvSpPr>
        <dsp:cNvPr id="0" name=""/>
        <dsp:cNvSpPr/>
      </dsp:nvSpPr>
      <dsp:spPr>
        <a:xfrm>
          <a:off x="0" y="1367618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7AAE55-3FFD-4908-AEDB-8FFC7B9D0375}">
      <dsp:nvSpPr>
        <dsp:cNvPr id="0" name=""/>
        <dsp:cNvSpPr/>
      </dsp:nvSpPr>
      <dsp:spPr>
        <a:xfrm>
          <a:off x="0" y="1367618"/>
          <a:ext cx="5728318" cy="682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Annual income range approximately 40-70k; spectacular high frequency of 55k and some exceptions. </a:t>
          </a:r>
        </a:p>
      </dsp:txBody>
      <dsp:txXfrm>
        <a:off x="0" y="1367618"/>
        <a:ext cx="5728318" cy="682807"/>
      </dsp:txXfrm>
    </dsp:sp>
    <dsp:sp modelId="{BEC8C187-1212-4425-9D94-1F4922126ADF}">
      <dsp:nvSpPr>
        <dsp:cNvPr id="0" name=""/>
        <dsp:cNvSpPr/>
      </dsp:nvSpPr>
      <dsp:spPr>
        <a:xfrm>
          <a:off x="0" y="2050425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3AE82-29F4-4E52-AAD6-B8E5ED883059}">
      <dsp:nvSpPr>
        <dsp:cNvPr id="0" name=""/>
        <dsp:cNvSpPr/>
      </dsp:nvSpPr>
      <dsp:spPr>
        <a:xfrm>
          <a:off x="0" y="2050425"/>
          <a:ext cx="5728318" cy="682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individuals with stable income.</a:t>
          </a:r>
        </a:p>
      </dsp:txBody>
      <dsp:txXfrm>
        <a:off x="0" y="2050425"/>
        <a:ext cx="5728318" cy="682807"/>
      </dsp:txXfrm>
    </dsp:sp>
    <dsp:sp modelId="{1A57FF7C-3961-40EC-B733-2AE5EE5DBFA2}">
      <dsp:nvSpPr>
        <dsp:cNvPr id="0" name=""/>
        <dsp:cNvSpPr/>
      </dsp:nvSpPr>
      <dsp:spPr>
        <a:xfrm>
          <a:off x="0" y="2733233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55AC2-9BFA-4B31-A278-1C87DD4DE9DC}">
      <dsp:nvSpPr>
        <dsp:cNvPr id="0" name=""/>
        <dsp:cNvSpPr/>
      </dsp:nvSpPr>
      <dsp:spPr>
        <a:xfrm>
          <a:off x="0" y="2733233"/>
          <a:ext cx="5728318" cy="682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mediocre spending score, notable highs in the range of 45 - 60. </a:t>
          </a:r>
        </a:p>
      </dsp:txBody>
      <dsp:txXfrm>
        <a:off x="0" y="2733233"/>
        <a:ext cx="5728318" cy="682807"/>
      </dsp:txXfrm>
    </dsp:sp>
    <dsp:sp modelId="{DBCB0352-3C03-43FA-833F-F519F97449E1}">
      <dsp:nvSpPr>
        <dsp:cNvPr id="0" name=""/>
        <dsp:cNvSpPr/>
      </dsp:nvSpPr>
      <dsp:spPr>
        <a:xfrm>
          <a:off x="0" y="3416041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147391-6FBB-4646-A404-C0FEC8A04122}">
      <dsp:nvSpPr>
        <dsp:cNvPr id="0" name=""/>
        <dsp:cNvSpPr/>
      </dsp:nvSpPr>
      <dsp:spPr>
        <a:xfrm>
          <a:off x="0" y="3416041"/>
          <a:ext cx="5728318" cy="682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These group of customers are careful spenders, and are probably people with family.</a:t>
          </a:r>
        </a:p>
      </dsp:txBody>
      <dsp:txXfrm>
        <a:off x="0" y="3416041"/>
        <a:ext cx="5728318" cy="68280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C095C-AD9D-44F8-A897-DF6F9CED3D84}">
      <dsp:nvSpPr>
        <dsp:cNvPr id="0" name=""/>
        <dsp:cNvSpPr/>
      </dsp:nvSpPr>
      <dsp:spPr>
        <a:xfrm>
          <a:off x="0" y="648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E03FC-DC48-4BB0-BD15-A29FDF71261F}">
      <dsp:nvSpPr>
        <dsp:cNvPr id="0" name=""/>
        <dsp:cNvSpPr/>
      </dsp:nvSpPr>
      <dsp:spPr>
        <a:xfrm>
          <a:off x="0" y="648"/>
          <a:ext cx="5728318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Font typeface="Symbol" panose="05050102010706020507" pitchFamily="18" charset="2"/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customers mostly in their early adulthood (around 20 -35).</a:t>
          </a:r>
        </a:p>
      </dsp:txBody>
      <dsp:txXfrm>
        <a:off x="0" y="648"/>
        <a:ext cx="5728318" cy="589941"/>
      </dsp:txXfrm>
    </dsp:sp>
    <dsp:sp modelId="{99436A6F-B9F7-45D1-9CD1-C93A8130A2BF}">
      <dsp:nvSpPr>
        <dsp:cNvPr id="0" name=""/>
        <dsp:cNvSpPr/>
      </dsp:nvSpPr>
      <dsp:spPr>
        <a:xfrm>
          <a:off x="0" y="590589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46A72-BAC9-4046-998C-EC91A05E23C2}">
      <dsp:nvSpPr>
        <dsp:cNvPr id="0" name=""/>
        <dsp:cNvSpPr/>
      </dsp:nvSpPr>
      <dsp:spPr>
        <a:xfrm>
          <a:off x="0" y="590589"/>
          <a:ext cx="5728318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Font typeface="Symbol" panose="05050102010706020507" pitchFamily="18" charset="2"/>
            <a:buNone/>
          </a:pPr>
          <a:r>
            <a:rPr lang="en-IN" sz="1600" b="1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 </a:t>
          </a: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A significant amount of them are teenagers. </a:t>
          </a:r>
        </a:p>
      </dsp:txBody>
      <dsp:txXfrm>
        <a:off x="0" y="590589"/>
        <a:ext cx="5728318" cy="589941"/>
      </dsp:txXfrm>
    </dsp:sp>
    <dsp:sp modelId="{8D668DDC-34B9-4D58-A23D-90DE33B79FC9}">
      <dsp:nvSpPr>
        <dsp:cNvPr id="0" name=""/>
        <dsp:cNvSpPr/>
      </dsp:nvSpPr>
      <dsp:spPr>
        <a:xfrm>
          <a:off x="0" y="1180530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B066C7-20E6-4165-B602-7E9A838184D9}">
      <dsp:nvSpPr>
        <dsp:cNvPr id="0" name=""/>
        <dsp:cNvSpPr/>
      </dsp:nvSpPr>
      <dsp:spPr>
        <a:xfrm>
          <a:off x="0" y="1180530"/>
          <a:ext cx="5728318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Not a lot of difference between the male and female customers.</a:t>
          </a:r>
        </a:p>
      </dsp:txBody>
      <dsp:txXfrm>
        <a:off x="0" y="1180530"/>
        <a:ext cx="5728318" cy="589941"/>
      </dsp:txXfrm>
    </dsp:sp>
    <dsp:sp modelId="{C4B45CA8-5FFE-465D-BC78-50ACD74CB566}">
      <dsp:nvSpPr>
        <dsp:cNvPr id="0" name=""/>
        <dsp:cNvSpPr/>
      </dsp:nvSpPr>
      <dsp:spPr>
        <a:xfrm>
          <a:off x="0" y="1770471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56C11D-3BAB-47FE-99C9-EC0E85D4C5D2}">
      <dsp:nvSpPr>
        <dsp:cNvPr id="0" name=""/>
        <dsp:cNvSpPr/>
      </dsp:nvSpPr>
      <dsp:spPr>
        <a:xfrm>
          <a:off x="0" y="1770471"/>
          <a:ext cx="5728318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annual income below average annual income of the dataset (&lt;40k)</a:t>
          </a:r>
        </a:p>
      </dsp:txBody>
      <dsp:txXfrm>
        <a:off x="0" y="1770471"/>
        <a:ext cx="5728318" cy="589941"/>
      </dsp:txXfrm>
    </dsp:sp>
    <dsp:sp modelId="{579A2DB6-DF48-4C78-860A-AADB0FC7217B}">
      <dsp:nvSpPr>
        <dsp:cNvPr id="0" name=""/>
        <dsp:cNvSpPr/>
      </dsp:nvSpPr>
      <dsp:spPr>
        <a:xfrm>
          <a:off x="0" y="2360412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EC1204-366B-4C59-B4BE-94A82A268F37}">
      <dsp:nvSpPr>
        <dsp:cNvPr id="0" name=""/>
        <dsp:cNvSpPr/>
      </dsp:nvSpPr>
      <dsp:spPr>
        <a:xfrm>
          <a:off x="0" y="2360412"/>
          <a:ext cx="5728318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spending score quite high (mostly, above 50).</a:t>
          </a:r>
        </a:p>
      </dsp:txBody>
      <dsp:txXfrm>
        <a:off x="0" y="2360412"/>
        <a:ext cx="5728318" cy="589941"/>
      </dsp:txXfrm>
    </dsp:sp>
    <dsp:sp modelId="{50F238FE-FA8E-46CE-87B3-0BCE647724E3}">
      <dsp:nvSpPr>
        <dsp:cNvPr id="0" name=""/>
        <dsp:cNvSpPr/>
      </dsp:nvSpPr>
      <dsp:spPr>
        <a:xfrm>
          <a:off x="0" y="2950354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C7F29-AA1E-4949-8B1A-779B400A6BF8}">
      <dsp:nvSpPr>
        <dsp:cNvPr id="0" name=""/>
        <dsp:cNvSpPr/>
      </dsp:nvSpPr>
      <dsp:spPr>
        <a:xfrm>
          <a:off x="0" y="2950354"/>
          <a:ext cx="5728318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probably  includes college goers, people with new jobs, or promotions. </a:t>
          </a:r>
        </a:p>
      </dsp:txBody>
      <dsp:txXfrm>
        <a:off x="0" y="2950354"/>
        <a:ext cx="5728318" cy="589941"/>
      </dsp:txXfrm>
    </dsp:sp>
    <dsp:sp modelId="{E94D1D6D-620C-4B91-91F3-5EC83E5192CA}">
      <dsp:nvSpPr>
        <dsp:cNvPr id="0" name=""/>
        <dsp:cNvSpPr/>
      </dsp:nvSpPr>
      <dsp:spPr>
        <a:xfrm>
          <a:off x="0" y="3540295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666351-AD0B-44D7-AF4A-883D690724FB}">
      <dsp:nvSpPr>
        <dsp:cNvPr id="0" name=""/>
        <dsp:cNvSpPr/>
      </dsp:nvSpPr>
      <dsp:spPr>
        <a:xfrm>
          <a:off x="0" y="3540295"/>
          <a:ext cx="5728318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annual income vs spending score ratio implies impulse buyers. </a:t>
          </a:r>
        </a:p>
      </dsp:txBody>
      <dsp:txXfrm>
        <a:off x="0" y="3540295"/>
        <a:ext cx="5728318" cy="589941"/>
      </dsp:txXfrm>
    </dsp:sp>
    <dsp:sp modelId="{C3998CEC-9144-409B-9275-E32FD57004DA}">
      <dsp:nvSpPr>
        <dsp:cNvPr id="0" name=""/>
        <dsp:cNvSpPr/>
      </dsp:nvSpPr>
      <dsp:spPr>
        <a:xfrm>
          <a:off x="0" y="4130236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FAB51-896F-41CA-9743-DC64ABC7D100}">
      <dsp:nvSpPr>
        <dsp:cNvPr id="0" name=""/>
        <dsp:cNvSpPr/>
      </dsp:nvSpPr>
      <dsp:spPr>
        <a:xfrm>
          <a:off x="0" y="4130236"/>
          <a:ext cx="5728318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mall must target this group to bring in more customers.</a:t>
          </a:r>
        </a:p>
      </dsp:txBody>
      <dsp:txXfrm>
        <a:off x="0" y="4130236"/>
        <a:ext cx="5728318" cy="589941"/>
      </dsp:txXfrm>
    </dsp:sp>
    <dsp:sp modelId="{782E5AB9-AF81-41D3-8E65-3507D90AFCF3}">
      <dsp:nvSpPr>
        <dsp:cNvPr id="0" name=""/>
        <dsp:cNvSpPr/>
      </dsp:nvSpPr>
      <dsp:spPr>
        <a:xfrm>
          <a:off x="0" y="4720177"/>
          <a:ext cx="5728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E3A76-68EE-44F2-82D6-CBDD01709881}">
      <dsp:nvSpPr>
        <dsp:cNvPr id="0" name=""/>
        <dsp:cNvSpPr/>
      </dsp:nvSpPr>
      <dsp:spPr>
        <a:xfrm>
          <a:off x="0" y="4720177"/>
          <a:ext cx="5728318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marR="0" lvl="0" indent="0" algn="l" defTabSz="914400" rtl="0" eaLnBrk="1" latinLnBrk="0" hangingPunct="1">
            <a:lnSpc>
              <a:spcPct val="115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16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an asset to the mall who can be expected to buy costlier products in the future.</a:t>
          </a:r>
        </a:p>
      </dsp:txBody>
      <dsp:txXfrm>
        <a:off x="0" y="4720177"/>
        <a:ext cx="5728318" cy="589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97DA67-DB24-421A-BAAD-C491F5FFE2A6}" type="datetimeFigureOut">
              <a:rPr lang="en-IN" smtClean="0"/>
              <a:t>01-09-2020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99F60-5A52-469F-B1E8-1D1D4AF0A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064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01.09.2020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199037"/>
      </p:ext>
    </p:extLst>
  </p:cSld>
  <p:clrMapOvr>
    <a:masterClrMapping/>
  </p:clrMapOvr>
  <p:transition spd="slow">
    <p:cover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01.09.2020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8808911"/>
      </p:ext>
    </p:extLst>
  </p:cSld>
  <p:clrMapOvr>
    <a:masterClrMapping/>
  </p:clrMapOvr>
  <p:transition spd="slow">
    <p:cover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01.09.2020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816816"/>
      </p:ext>
    </p:extLst>
  </p:cSld>
  <p:clrMapOvr>
    <a:masterClrMapping/>
  </p:clrMapOvr>
  <p:transition spd="slow">
    <p:cover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94BF1A-5FBF-45F0-83E5-8E9075EDCA92}"/>
              </a:ext>
            </a:extLst>
          </p:cNvPr>
          <p:cNvSpPr/>
          <p:nvPr userDrawn="1"/>
        </p:nvSpPr>
        <p:spPr>
          <a:xfrm>
            <a:off x="11540648" y="6340434"/>
            <a:ext cx="879952" cy="35650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C31300-7196-425C-A52E-73359543545B}"/>
              </a:ext>
            </a:extLst>
          </p:cNvPr>
          <p:cNvGrpSpPr/>
          <p:nvPr userDrawn="1"/>
        </p:nvGrpSpPr>
        <p:grpSpPr>
          <a:xfrm>
            <a:off x="5559020" y="-89079"/>
            <a:ext cx="1073960" cy="178158"/>
            <a:chOff x="5559020" y="4164940"/>
            <a:chExt cx="1073960" cy="17815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2964D04-96C9-40CF-8FB3-7F73C0BAB4A6}"/>
                </a:ext>
              </a:extLst>
            </p:cNvPr>
            <p:cNvSpPr/>
            <p:nvPr/>
          </p:nvSpPr>
          <p:spPr>
            <a:xfrm>
              <a:off x="5559020" y="4164940"/>
              <a:ext cx="178158" cy="17815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9ABD82F-4D05-4013-988B-96365C2EB3D0}"/>
                </a:ext>
              </a:extLst>
            </p:cNvPr>
            <p:cNvSpPr/>
            <p:nvPr/>
          </p:nvSpPr>
          <p:spPr>
            <a:xfrm>
              <a:off x="6006921" y="4164940"/>
              <a:ext cx="178158" cy="178158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6F27BFF-2229-4A2C-B5DC-46BBC0E47C02}"/>
                </a:ext>
              </a:extLst>
            </p:cNvPr>
            <p:cNvSpPr/>
            <p:nvPr/>
          </p:nvSpPr>
          <p:spPr>
            <a:xfrm>
              <a:off x="6454822" y="4164940"/>
              <a:ext cx="178158" cy="178158"/>
            </a:xfrm>
            <a:prstGeom prst="ellipse">
              <a:avLst/>
            </a:prstGeom>
            <a:noFill/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949D9-2C8B-4DB5-AC3C-F62BD270F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0950" y="6380188"/>
            <a:ext cx="312499" cy="276999"/>
          </a:xfrm>
        </p:spPr>
        <p:txBody>
          <a:bodyPr lIns="0" tIns="0" rIns="0" bIns="0">
            <a:normAutofit/>
          </a:bodyPr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D972270-7EB8-4EBA-87A9-AC2EA26E5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D94F04D-9F16-490C-A836-481C2C4A46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68300"/>
            <a:ext cx="3759200" cy="6121400"/>
          </a:xfrm>
          <a:custGeom>
            <a:avLst/>
            <a:gdLst>
              <a:gd name="connsiteX0" fmla="*/ 698500 w 3759200"/>
              <a:gd name="connsiteY0" fmla="*/ 0 h 6121400"/>
              <a:gd name="connsiteX1" fmla="*/ 3759200 w 3759200"/>
              <a:gd name="connsiteY1" fmla="*/ 3060700 h 6121400"/>
              <a:gd name="connsiteX2" fmla="*/ 698500 w 3759200"/>
              <a:gd name="connsiteY2" fmla="*/ 6121400 h 6121400"/>
              <a:gd name="connsiteX3" fmla="*/ 81662 w 3759200"/>
              <a:gd name="connsiteY3" fmla="*/ 6059217 h 6121400"/>
              <a:gd name="connsiteX4" fmla="*/ 0 w 3759200"/>
              <a:gd name="connsiteY4" fmla="*/ 6038220 h 6121400"/>
              <a:gd name="connsiteX5" fmla="*/ 0 w 3759200"/>
              <a:gd name="connsiteY5" fmla="*/ 83180 h 6121400"/>
              <a:gd name="connsiteX6" fmla="*/ 81662 w 3759200"/>
              <a:gd name="connsiteY6" fmla="*/ 62183 h 6121400"/>
              <a:gd name="connsiteX7" fmla="*/ 698500 w 3759200"/>
              <a:gd name="connsiteY7" fmla="*/ 0 h 612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59200" h="6121400">
                <a:moveTo>
                  <a:pt x="698500" y="0"/>
                </a:moveTo>
                <a:cubicBezTo>
                  <a:pt x="2388878" y="0"/>
                  <a:pt x="3759200" y="1370322"/>
                  <a:pt x="3759200" y="3060700"/>
                </a:cubicBezTo>
                <a:cubicBezTo>
                  <a:pt x="3759200" y="4751078"/>
                  <a:pt x="2388878" y="6121400"/>
                  <a:pt x="698500" y="6121400"/>
                </a:cubicBezTo>
                <a:cubicBezTo>
                  <a:pt x="487203" y="6121400"/>
                  <a:pt x="280906" y="6099989"/>
                  <a:pt x="81662" y="6059217"/>
                </a:cubicBezTo>
                <a:lnTo>
                  <a:pt x="0" y="6038220"/>
                </a:lnTo>
                <a:lnTo>
                  <a:pt x="0" y="83180"/>
                </a:lnTo>
                <a:lnTo>
                  <a:pt x="81662" y="62183"/>
                </a:lnTo>
                <a:cubicBezTo>
                  <a:pt x="280906" y="21411"/>
                  <a:pt x="487203" y="0"/>
                  <a:pt x="69850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27028"/>
      </p:ext>
    </p:extLst>
  </p:cSld>
  <p:clrMapOvr>
    <a:masterClrMapping/>
  </p:clrMapOvr>
  <p:transition spd="slow">
    <p:cover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01.09.2020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9542720"/>
      </p:ext>
    </p:extLst>
  </p:cSld>
  <p:clrMapOvr>
    <a:masterClrMapping/>
  </p:clrMapOvr>
  <p:transition spd="slow">
    <p:cover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01.09.2020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838106"/>
      </p:ext>
    </p:extLst>
  </p:cSld>
  <p:clrMapOvr>
    <a:masterClrMapping/>
  </p:clrMapOvr>
  <p:transition spd="slow">
    <p:cover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01.09.2020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7515935"/>
      </p:ext>
    </p:extLst>
  </p:cSld>
  <p:clrMapOvr>
    <a:masterClrMapping/>
  </p:clrMapOvr>
  <p:transition spd="slow">
    <p:cover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01.09.2020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3459653"/>
      </p:ext>
    </p:extLst>
  </p:cSld>
  <p:clrMapOvr>
    <a:masterClrMapping/>
  </p:clrMapOvr>
  <p:transition spd="slow">
    <p:cover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01.09.2020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0636735"/>
      </p:ext>
    </p:extLst>
  </p:cSld>
  <p:clrMapOvr>
    <a:masterClrMapping/>
  </p:clrMapOvr>
  <p:transition spd="slow">
    <p:cover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01.09.2020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091882"/>
      </p:ext>
    </p:extLst>
  </p:cSld>
  <p:clrMapOvr>
    <a:masterClrMapping/>
  </p:clrMapOvr>
  <p:transition spd="slow">
    <p:cover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01.09.2020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31944"/>
      </p:ext>
    </p:extLst>
  </p:cSld>
  <p:clrMapOvr>
    <a:masterClrMapping/>
  </p:clrMapOvr>
  <p:transition spd="slow">
    <p:cover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01.09.2020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3662509"/>
      </p:ext>
    </p:extLst>
  </p:cSld>
  <p:clrMapOvr>
    <a:masterClrMapping/>
  </p:clrMapOvr>
  <p:transition spd="slow">
    <p:cover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01.09.2020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28593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 spd="slow">
    <p:cover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3.xml"/><Relationship Id="rId4" Type="http://schemas.openxmlformats.org/officeDocument/2006/relationships/slide" Target="slide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36.png"/><Relationship Id="rId18" Type="http://schemas.openxmlformats.org/officeDocument/2006/relationships/image" Target="../media/image21.png"/><Relationship Id="rId3" Type="http://schemas.openxmlformats.org/officeDocument/2006/relationships/image" Target="../media/image46.png"/><Relationship Id="rId7" Type="http://schemas.microsoft.com/office/2007/relationships/hdphoto" Target="../media/hdphoto6.wdp"/><Relationship Id="rId12" Type="http://schemas.openxmlformats.org/officeDocument/2006/relationships/slide" Target="slide14.xml"/><Relationship Id="rId17" Type="http://schemas.openxmlformats.org/officeDocument/2006/relationships/image" Target="../media/image20.svg"/><Relationship Id="rId2" Type="http://schemas.openxmlformats.org/officeDocument/2006/relationships/slide" Target="slide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1.svg"/><Relationship Id="rId5" Type="http://schemas.microsoft.com/office/2007/relationships/hdphoto" Target="../media/hdphoto5.wdp"/><Relationship Id="rId15" Type="http://schemas.openxmlformats.org/officeDocument/2006/relationships/slide" Target="slide15.xml"/><Relationship Id="rId10" Type="http://schemas.openxmlformats.org/officeDocument/2006/relationships/image" Target="../media/image50.png"/><Relationship Id="rId19" Type="http://schemas.openxmlformats.org/officeDocument/2006/relationships/image" Target="../media/image22.svg"/><Relationship Id="rId4" Type="http://schemas.openxmlformats.org/officeDocument/2006/relationships/image" Target="../media/image47.png"/><Relationship Id="rId9" Type="http://schemas.openxmlformats.org/officeDocument/2006/relationships/slide" Target="slide13.xml"/><Relationship Id="rId14" Type="http://schemas.openxmlformats.org/officeDocument/2006/relationships/image" Target="../media/image3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microsoft.com/office/2007/relationships/hdphoto" Target="../media/hdphoto8.wdp"/><Relationship Id="rId10" Type="http://schemas.openxmlformats.org/officeDocument/2006/relationships/image" Target="../media/image55.svg"/><Relationship Id="rId4" Type="http://schemas.openxmlformats.org/officeDocument/2006/relationships/image" Target="../media/image53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5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slide" Target="slide12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microsoft.com/office/2007/relationships/hdphoto" Target="../media/hdphoto10.wdp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13" Type="http://schemas.openxmlformats.org/officeDocument/2006/relationships/image" Target="../media/image63.svg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6.xml"/><Relationship Id="rId12" Type="http://schemas.openxmlformats.org/officeDocument/2006/relationships/image" Target="../media/image6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6.xml"/><Relationship Id="rId11" Type="http://schemas.openxmlformats.org/officeDocument/2006/relationships/image" Target="../media/image61.png"/><Relationship Id="rId5" Type="http://schemas.openxmlformats.org/officeDocument/2006/relationships/diagramData" Target="../diagrams/data6.xml"/><Relationship Id="rId10" Type="http://schemas.openxmlformats.org/officeDocument/2006/relationships/slide" Target="slide23.xml"/><Relationship Id="rId4" Type="http://schemas.openxmlformats.org/officeDocument/2006/relationships/slide" Target="slide4.xml"/><Relationship Id="rId9" Type="http://schemas.microsoft.com/office/2007/relationships/diagramDrawing" Target="../diagrams/drawing6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67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64.png"/><Relationship Id="rId12" Type="http://schemas.microsoft.com/office/2007/relationships/hdphoto" Target="../media/hdphoto13.wdp"/><Relationship Id="rId17" Type="http://schemas.openxmlformats.org/officeDocument/2006/relationships/image" Target="../media/image55.svg"/><Relationship Id="rId2" Type="http://schemas.openxmlformats.org/officeDocument/2006/relationships/diagramData" Target="../diagrams/data7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11" Type="http://schemas.openxmlformats.org/officeDocument/2006/relationships/image" Target="../media/image66.png"/><Relationship Id="rId5" Type="http://schemas.openxmlformats.org/officeDocument/2006/relationships/diagramColors" Target="../diagrams/colors7.xml"/><Relationship Id="rId15" Type="http://schemas.openxmlformats.org/officeDocument/2006/relationships/slide" Target="slide16.xml"/><Relationship Id="rId10" Type="http://schemas.microsoft.com/office/2007/relationships/hdphoto" Target="../media/hdphoto12.wdp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65.png"/><Relationship Id="rId14" Type="http://schemas.microsoft.com/office/2007/relationships/hdphoto" Target="../media/hdphoto14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55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68.png"/><Relationship Id="rId12" Type="http://schemas.openxmlformats.org/officeDocument/2006/relationships/image" Target="../media/image4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11" Type="http://schemas.openxmlformats.org/officeDocument/2006/relationships/slide" Target="slide16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71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55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72.png"/><Relationship Id="rId12" Type="http://schemas.openxmlformats.org/officeDocument/2006/relationships/image" Target="../media/image4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11" Type="http://schemas.openxmlformats.org/officeDocument/2006/relationships/slide" Target="slide16.xml"/><Relationship Id="rId5" Type="http://schemas.openxmlformats.org/officeDocument/2006/relationships/diagramColors" Target="../diagrams/colors9.xml"/><Relationship Id="rId10" Type="http://schemas.openxmlformats.org/officeDocument/2006/relationships/image" Target="../media/image75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2.pn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slide" Target="slide3.xml"/><Relationship Id="rId10" Type="http://schemas.openxmlformats.org/officeDocument/2006/relationships/slide" Target="slide23.xml"/><Relationship Id="rId4" Type="http://schemas.microsoft.com/office/2007/relationships/hdphoto" Target="../media/hdphoto1.wdp"/><Relationship Id="rId9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55.svg"/><Relationship Id="rId3" Type="http://schemas.openxmlformats.org/officeDocument/2006/relationships/diagramLayout" Target="../diagrams/layout10.xml"/><Relationship Id="rId7" Type="http://schemas.openxmlformats.org/officeDocument/2006/relationships/image" Target="../media/image76.png"/><Relationship Id="rId12" Type="http://schemas.openxmlformats.org/officeDocument/2006/relationships/image" Target="../media/image40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11" Type="http://schemas.openxmlformats.org/officeDocument/2006/relationships/slide" Target="slide16.xml"/><Relationship Id="rId5" Type="http://schemas.openxmlformats.org/officeDocument/2006/relationships/diagramColors" Target="../diagrams/colors10.xml"/><Relationship Id="rId10" Type="http://schemas.openxmlformats.org/officeDocument/2006/relationships/image" Target="../media/image79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55.svg"/><Relationship Id="rId3" Type="http://schemas.openxmlformats.org/officeDocument/2006/relationships/diagramLayout" Target="../diagrams/layout11.xml"/><Relationship Id="rId7" Type="http://schemas.openxmlformats.org/officeDocument/2006/relationships/image" Target="../media/image80.png"/><Relationship Id="rId12" Type="http://schemas.openxmlformats.org/officeDocument/2006/relationships/image" Target="../media/image40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11" Type="http://schemas.openxmlformats.org/officeDocument/2006/relationships/slide" Target="slide16.xml"/><Relationship Id="rId5" Type="http://schemas.openxmlformats.org/officeDocument/2006/relationships/diagramColors" Target="../diagrams/colors11.xml"/><Relationship Id="rId10" Type="http://schemas.openxmlformats.org/officeDocument/2006/relationships/image" Target="../media/image83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55.sv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openxmlformats.org/officeDocument/2006/relationships/image" Target="../media/image40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87.png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86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image" Target="../media/image1.png"/><Relationship Id="rId7" Type="http://schemas.openxmlformats.org/officeDocument/2006/relationships/diagramData" Target="../diagrams/data13.xml"/><Relationship Id="rId12" Type="http://schemas.openxmlformats.org/officeDocument/2006/relationships/slide" Target="slide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png"/><Relationship Id="rId11" Type="http://schemas.microsoft.com/office/2007/relationships/diagramDrawing" Target="../diagrams/drawing13.xml"/><Relationship Id="rId5" Type="http://schemas.openxmlformats.org/officeDocument/2006/relationships/slide" Target="slide24.xml"/><Relationship Id="rId10" Type="http://schemas.openxmlformats.org/officeDocument/2006/relationships/diagramColors" Target="../diagrams/colors13.xml"/><Relationship Id="rId4" Type="http://schemas.openxmlformats.org/officeDocument/2006/relationships/slide" Target="slide16.xml"/><Relationship Id="rId9" Type="http://schemas.openxmlformats.org/officeDocument/2006/relationships/diagramQuickStyle" Target="../diagrams/quickStyle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89.png"/><Relationship Id="rId7" Type="http://schemas.openxmlformats.org/officeDocument/2006/relationships/diagramQuickStyle" Target="../diagrams/quickStyle14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4.xml"/><Relationship Id="rId11" Type="http://schemas.openxmlformats.org/officeDocument/2006/relationships/image" Target="../media/image91.svg"/><Relationship Id="rId5" Type="http://schemas.openxmlformats.org/officeDocument/2006/relationships/diagramData" Target="../diagrams/data14.xml"/><Relationship Id="rId10" Type="http://schemas.openxmlformats.org/officeDocument/2006/relationships/image" Target="../media/image90.png"/><Relationship Id="rId4" Type="http://schemas.microsoft.com/office/2007/relationships/hdphoto" Target="../media/hdphoto15.wdp"/><Relationship Id="rId9" Type="http://schemas.microsoft.com/office/2007/relationships/diagramDrawing" Target="../diagrams/drawing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Bella_Rose_Arts_Centre_Stage.JPG" TargetMode="External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slide" Target="slide16.xm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image" Target="../media/image18.svg"/><Relationship Id="rId5" Type="http://schemas.openxmlformats.org/officeDocument/2006/relationships/slide" Target="slide7.xml"/><Relationship Id="rId15" Type="http://schemas.openxmlformats.org/officeDocument/2006/relationships/slide" Target="slide23.xml"/><Relationship Id="rId10" Type="http://schemas.openxmlformats.org/officeDocument/2006/relationships/image" Target="../media/image17.png"/><Relationship Id="rId4" Type="http://schemas.openxmlformats.org/officeDocument/2006/relationships/slide" Target="slide5.xml"/><Relationship Id="rId9" Type="http://schemas.openxmlformats.org/officeDocument/2006/relationships/image" Target="../media/image16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slide" Target="slide4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slideLayout" Target="../slideLayouts/slideLayout2.xml"/><Relationship Id="rId16" Type="http://schemas.openxmlformats.org/officeDocument/2006/relationships/diagramColors" Target="../diagrams/colors3.xml"/><Relationship Id="rId20" Type="http://schemas.openxmlformats.org/officeDocument/2006/relationships/image" Target="../media/image22.svg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21.png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slide" Target="slide4.xml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image" Target="../media/image22.svg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22.svg"/><Relationship Id="rId4" Type="http://schemas.openxmlformats.org/officeDocument/2006/relationships/image" Target="../media/image24.sv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4.png"/><Relationship Id="rId18" Type="http://schemas.openxmlformats.org/officeDocument/2006/relationships/slide" Target="slide11.xml"/><Relationship Id="rId3" Type="http://schemas.openxmlformats.org/officeDocument/2006/relationships/hyperlink" Target="https://drive.google.com/file/d/19BOhwz52NUY3dg8XErVYglctpr5sjTy4/view" TargetMode="External"/><Relationship Id="rId21" Type="http://schemas.openxmlformats.org/officeDocument/2006/relationships/slide" Target="slide12.xml"/><Relationship Id="rId7" Type="http://schemas.microsoft.com/office/2007/relationships/hdphoto" Target="../media/hdphoto2.wdp"/><Relationship Id="rId12" Type="http://schemas.openxmlformats.org/officeDocument/2006/relationships/slide" Target="slide10.xml"/><Relationship Id="rId17" Type="http://schemas.openxmlformats.org/officeDocument/2006/relationships/image" Target="../media/image37.svg"/><Relationship Id="rId25" Type="http://schemas.openxmlformats.org/officeDocument/2006/relationships/image" Target="../media/image22.svg"/><Relationship Id="rId2" Type="http://schemas.openxmlformats.org/officeDocument/2006/relationships/slide" Target="slide4.xml"/><Relationship Id="rId16" Type="http://schemas.openxmlformats.org/officeDocument/2006/relationships/image" Target="../media/image36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microsoft.com/office/2007/relationships/hdphoto" Target="../media/hdphoto4.wdp"/><Relationship Id="rId24" Type="http://schemas.openxmlformats.org/officeDocument/2006/relationships/image" Target="../media/image21.png"/><Relationship Id="rId5" Type="http://schemas.openxmlformats.org/officeDocument/2006/relationships/image" Target="../media/image30.svg"/><Relationship Id="rId15" Type="http://schemas.openxmlformats.org/officeDocument/2006/relationships/slide" Target="slide9.xml"/><Relationship Id="rId23" Type="http://schemas.openxmlformats.org/officeDocument/2006/relationships/image" Target="../media/image20.svg"/><Relationship Id="rId10" Type="http://schemas.openxmlformats.org/officeDocument/2006/relationships/image" Target="../media/image33.png"/><Relationship Id="rId19" Type="http://schemas.openxmlformats.org/officeDocument/2006/relationships/image" Target="../media/image38.png"/><Relationship Id="rId4" Type="http://schemas.openxmlformats.org/officeDocument/2006/relationships/image" Target="../media/image29.png"/><Relationship Id="rId9" Type="http://schemas.microsoft.com/office/2007/relationships/hdphoto" Target="../media/hdphoto3.wdp"/><Relationship Id="rId14" Type="http://schemas.openxmlformats.org/officeDocument/2006/relationships/image" Target="../media/image35.svg"/><Relationship Id="rId2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2999817" y="1249401"/>
            <a:ext cx="7278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FF5969"/>
                </a:solidFill>
                <a:latin typeface="Stencil" panose="040409050D0802020404" pitchFamily="82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2560917" y="2865228"/>
            <a:ext cx="815671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3600" dirty="0">
                <a:solidFill>
                  <a:srgbClr val="52CBBE"/>
                </a:solidFill>
                <a:latin typeface="Rockwell Extra Bold" panose="02060903040505020403" pitchFamily="18" charset="0"/>
              </a:rPr>
              <a:t>EXPOSYS DATA LABS</a:t>
            </a:r>
          </a:p>
          <a:p>
            <a:pPr algn="ctr" defTabSz="914400"/>
            <a:endParaRPr lang="en-US" sz="900" dirty="0">
              <a:solidFill>
                <a:srgbClr val="52CBBE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9729216" y="5394142"/>
            <a:ext cx="3614928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Copperplate Gothic Bold" panose="020E0705020206020404" pitchFamily="34" charset="0"/>
              </a:rPr>
              <a:t>Submitted by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Copperplate Gothic Bold" panose="020E0705020206020404" pitchFamily="34" charset="0"/>
              </a:rPr>
              <a:t>: </a:t>
            </a:r>
          </a:p>
          <a:p>
            <a:endParaRPr lang="en-US" sz="1100" dirty="0">
              <a:solidFill>
                <a:schemeClr val="tx1">
                  <a:lumMod val="85000"/>
                </a:schemeClr>
              </a:solidFill>
              <a:latin typeface="Copperplate Gothic Bold" panose="020E0705020206020404" pitchFamily="34" charset="0"/>
            </a:endParaRPr>
          </a:p>
          <a:p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Copperplate Gothic Bold" panose="020E0705020206020404" pitchFamily="34" charset="0"/>
              </a:rPr>
              <a:t>Twinkle Paul</a:t>
            </a:r>
          </a:p>
          <a:p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Copperplate Gothic Bold" panose="020E0705020206020404" pitchFamily="34" charset="0"/>
              </a:rPr>
              <a:t>Data Lab Intern</a:t>
            </a:r>
          </a:p>
          <a:p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latin typeface="Copperplate Gothic Bold" panose="020E0705020206020404" pitchFamily="34" charset="0"/>
              </a:rPr>
              <a:t>Exposys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Copperplate Gothic Bold" panose="020E0705020206020404" pitchFamily="34" charset="0"/>
              </a:rPr>
              <a:t> Data Labs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0453091" y="-1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hlinkClick r:id="rId2" action="ppaction://hlinksldjump"/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752224" y="3264549"/>
              <a:ext cx="2344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9952827" y="-1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0422" y="235396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207288" y="3268679"/>
              <a:ext cx="23526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research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9007993" y="-1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76293" y="235396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hlinkClick r:id="rId4" action="ppaction://hlinksldjump"/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01495" y="3299454"/>
              <a:ext cx="2352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result analysis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05A21B7-D159-4E51-BA8A-99B62D8C189A}"/>
              </a:ext>
            </a:extLst>
          </p:cNvPr>
          <p:cNvGrpSpPr/>
          <p:nvPr/>
        </p:nvGrpSpPr>
        <p:grpSpPr>
          <a:xfrm>
            <a:off x="-8238626" y="-2"/>
            <a:ext cx="8694388" cy="6858000"/>
            <a:chOff x="718505" y="-1"/>
            <a:chExt cx="8694388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5E939F8-5A4A-451A-A342-02C64A7B9DF9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hlinkClick r:id="rId5" action="ppaction://hlinksldjump"/>
              <a:extLst>
                <a:ext uri="{FF2B5EF4-FFF2-40B4-BE49-F238E27FC236}">
                  <a16:creationId xmlns:a16="http://schemas.microsoft.com/office/drawing/2014/main" id="{FE4D1D3E-28AC-40B5-8A69-29657B367AF3}"/>
                </a:ext>
              </a:extLst>
            </p:cNvPr>
            <p:cNvSpPr/>
            <p:nvPr/>
          </p:nvSpPr>
          <p:spPr>
            <a:xfrm>
              <a:off x="8244493" y="235396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9D11806-1FC9-4411-9255-3FB047C2C9BD}"/>
                </a:ext>
              </a:extLst>
            </p:cNvPr>
            <p:cNvSpPr txBox="1"/>
            <p:nvPr/>
          </p:nvSpPr>
          <p:spPr>
            <a:xfrm rot="16200000">
              <a:off x="7966758" y="3252160"/>
              <a:ext cx="23526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C5AD815-D58A-4FF1-A36B-92246FBF8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9549AB6A-C7BE-4F2D-847A-7BA58E6F1665}"/>
              </a:ext>
            </a:extLst>
          </p:cNvPr>
          <p:cNvSpPr txBox="1"/>
          <p:nvPr/>
        </p:nvSpPr>
        <p:spPr>
          <a:xfrm>
            <a:off x="2999817" y="3957033"/>
            <a:ext cx="72789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/>
            <a:r>
              <a:rPr lang="en-US" sz="2400" dirty="0">
                <a:solidFill>
                  <a:srgbClr val="FFC730"/>
                </a:solidFill>
                <a:latin typeface="Rockwell Extra Bold" panose="02060903040505020403" pitchFamily="18" charset="0"/>
              </a:rPr>
              <a:t>DATA SCIENCE </a:t>
            </a:r>
            <a:endParaRPr lang="en-IN" sz="2400" dirty="0">
              <a:solidFill>
                <a:srgbClr val="FFC730"/>
              </a:solidFill>
            </a:endParaRPr>
          </a:p>
          <a:p>
            <a:pPr algn="ctr" defTabSz="914400"/>
            <a:r>
              <a:rPr lang="en-US" sz="2400" dirty="0">
                <a:solidFill>
                  <a:srgbClr val="FFC730"/>
                </a:solidFill>
                <a:latin typeface="Rockwell Extra Bold" panose="02060903040505020403" pitchFamily="18" charset="0"/>
              </a:rPr>
              <a:t>INTERNSHIP PROJECT</a:t>
            </a:r>
          </a:p>
        </p:txBody>
      </p: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p:transition spd="slow">
    <p:cover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76439-3329-49EE-9655-41A447B0F680}"/>
              </a:ext>
            </a:extLst>
          </p:cNvPr>
          <p:cNvSpPr txBox="1"/>
          <p:nvPr/>
        </p:nvSpPr>
        <p:spPr>
          <a:xfrm>
            <a:off x="203454" y="235958"/>
            <a:ext cx="6094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gneto" panose="04030805050802020D02" pitchFamily="82" charset="0"/>
              </a:rPr>
              <a:t>Cleaned Dataset: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B29867-E0DC-4A8D-B403-0A24C5B7C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265031"/>
              </p:ext>
            </p:extLst>
          </p:nvPr>
        </p:nvGraphicFramePr>
        <p:xfrm>
          <a:off x="1252729" y="914400"/>
          <a:ext cx="9162286" cy="5540223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704878">
                  <a:extLst>
                    <a:ext uri="{9D8B030D-6E8A-4147-A177-3AD203B41FA5}">
                      <a16:colId xmlns:a16="http://schemas.microsoft.com/office/drawing/2014/main" val="933816111"/>
                    </a:ext>
                  </a:extLst>
                </a:gridCol>
                <a:gridCol w="2114635">
                  <a:extLst>
                    <a:ext uri="{9D8B030D-6E8A-4147-A177-3AD203B41FA5}">
                      <a16:colId xmlns:a16="http://schemas.microsoft.com/office/drawing/2014/main" val="4080782947"/>
                    </a:ext>
                  </a:extLst>
                </a:gridCol>
                <a:gridCol w="1490314">
                  <a:extLst>
                    <a:ext uri="{9D8B030D-6E8A-4147-A177-3AD203B41FA5}">
                      <a16:colId xmlns:a16="http://schemas.microsoft.com/office/drawing/2014/main" val="2588265481"/>
                    </a:ext>
                  </a:extLst>
                </a:gridCol>
                <a:gridCol w="2447978">
                  <a:extLst>
                    <a:ext uri="{9D8B030D-6E8A-4147-A177-3AD203B41FA5}">
                      <a16:colId xmlns:a16="http://schemas.microsoft.com/office/drawing/2014/main" val="3661644305"/>
                    </a:ext>
                  </a:extLst>
                </a:gridCol>
                <a:gridCol w="2404481">
                  <a:extLst>
                    <a:ext uri="{9D8B030D-6E8A-4147-A177-3AD203B41FA5}">
                      <a16:colId xmlns:a16="http://schemas.microsoft.com/office/drawing/2014/main" val="2397386719"/>
                    </a:ext>
                  </a:extLst>
                </a:gridCol>
              </a:tblGrid>
              <a:tr h="461438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 dirty="0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  <a:endParaRPr lang="en-IN" sz="16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kern="1200" dirty="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IN" sz="2000" dirty="0"/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Annual Income (k$)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kern="1200" dirty="0">
                          <a:solidFill>
                            <a:schemeClr val="tx1"/>
                          </a:solidFill>
                          <a:effectLst/>
                        </a:rPr>
                        <a:t>Spending Score (1-100)</a:t>
                      </a:r>
                      <a:endParaRPr lang="en-IN" sz="2000" dirty="0"/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387873463"/>
                  </a:ext>
                </a:extLst>
              </a:tr>
              <a:tr h="375415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 dirty="0">
                          <a:solidFill>
                            <a:schemeClr val="tx1"/>
                          </a:solidFill>
                          <a:effectLst/>
                        </a:rPr>
                        <a:t>Male</a:t>
                      </a:r>
                      <a:endParaRPr lang="en-IN" sz="16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IN" sz="2000"/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39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999840551"/>
                  </a:ext>
                </a:extLst>
              </a:tr>
              <a:tr h="375415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Male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kern="1200" dirty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IN" sz="2000" dirty="0"/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81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980667027"/>
                  </a:ext>
                </a:extLst>
              </a:tr>
              <a:tr h="375415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Female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IN" sz="2000"/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567672104"/>
                  </a:ext>
                </a:extLst>
              </a:tr>
              <a:tr h="375415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 dirty="0">
                          <a:solidFill>
                            <a:schemeClr val="tx1"/>
                          </a:solidFill>
                          <a:effectLst/>
                        </a:rPr>
                        <a:t>Female</a:t>
                      </a:r>
                      <a:endParaRPr lang="en-IN" sz="16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IN" sz="16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IN" sz="2000"/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77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255816570"/>
                  </a:ext>
                </a:extLst>
              </a:tr>
              <a:tr h="375415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 dirty="0">
                          <a:solidFill>
                            <a:schemeClr val="tx1"/>
                          </a:solidFill>
                          <a:effectLst/>
                        </a:rPr>
                        <a:t>Female</a:t>
                      </a:r>
                      <a:endParaRPr lang="en-IN" sz="16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31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endParaRPr lang="en-IN" sz="2000"/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08693980"/>
                  </a:ext>
                </a:extLst>
              </a:tr>
              <a:tr h="375415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...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...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...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...</a:t>
                      </a:r>
                      <a:endParaRPr lang="en-IN" sz="2000"/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...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787213573"/>
                  </a:ext>
                </a:extLst>
              </a:tr>
              <a:tr h="56525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195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Female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120</a:t>
                      </a:r>
                      <a:endParaRPr lang="en-IN" sz="2000"/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79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911937477"/>
                  </a:ext>
                </a:extLst>
              </a:tr>
              <a:tr h="56525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196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Female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126</a:t>
                      </a:r>
                      <a:endParaRPr lang="en-IN" sz="2000"/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330940751"/>
                  </a:ext>
                </a:extLst>
              </a:tr>
              <a:tr h="56525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197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Male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126</a:t>
                      </a:r>
                      <a:endParaRPr lang="en-IN" sz="2000"/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74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289062837"/>
                  </a:ext>
                </a:extLst>
              </a:tr>
              <a:tr h="56525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198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Male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137</a:t>
                      </a:r>
                      <a:endParaRPr lang="en-IN" sz="2000"/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06292000"/>
                  </a:ext>
                </a:extLst>
              </a:tr>
              <a:tr h="56525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199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Male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IN" sz="16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kern="1200" dirty="0">
                          <a:solidFill>
                            <a:schemeClr val="tx1"/>
                          </a:solidFill>
                          <a:effectLst/>
                        </a:rPr>
                        <a:t>137</a:t>
                      </a:r>
                      <a:endParaRPr lang="en-IN" sz="2000" dirty="0"/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 dirty="0">
                          <a:solidFill>
                            <a:schemeClr val="tx1"/>
                          </a:solidFill>
                          <a:effectLst/>
                        </a:rPr>
                        <a:t>83</a:t>
                      </a:r>
                      <a:endParaRPr lang="en-IN" sz="16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" marR="4446" marT="4446" marB="4446" anchor="ctr"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19955399"/>
                  </a:ext>
                </a:extLst>
              </a:tr>
            </a:tbl>
          </a:graphicData>
        </a:graphic>
      </p:graphicFrame>
      <p:pic>
        <p:nvPicPr>
          <p:cNvPr id="4" name="Graphic 3" descr="House">
            <a:hlinkClick r:id="rId2" action="ppaction://hlinksldjump"/>
            <a:extLst>
              <a:ext uri="{FF2B5EF4-FFF2-40B4-BE49-F238E27FC236}">
                <a16:creationId xmlns:a16="http://schemas.microsoft.com/office/drawing/2014/main" id="{D9292777-C0B1-463D-A3ED-B396615C3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6469" y="6222469"/>
            <a:ext cx="635531" cy="6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47637"/>
      </p:ext>
    </p:extLst>
  </p:cSld>
  <p:clrMapOvr>
    <a:masterClrMapping/>
  </p:clrMapOvr>
  <p:transition spd="slow">
    <p:cover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76439-3329-49EE-9655-41A447B0F680}"/>
              </a:ext>
            </a:extLst>
          </p:cNvPr>
          <p:cNvSpPr txBox="1"/>
          <p:nvPr/>
        </p:nvSpPr>
        <p:spPr>
          <a:xfrm>
            <a:off x="203454" y="235958"/>
            <a:ext cx="6094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gneto" panose="04030805050802020D02" pitchFamily="82" charset="0"/>
              </a:rPr>
              <a:t>Pre-processed Dataset: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B29867-E0DC-4A8D-B403-0A24C5B7C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545562"/>
              </p:ext>
            </p:extLst>
          </p:nvPr>
        </p:nvGraphicFramePr>
        <p:xfrm>
          <a:off x="1252729" y="914400"/>
          <a:ext cx="9162286" cy="5540223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704878">
                  <a:extLst>
                    <a:ext uri="{9D8B030D-6E8A-4147-A177-3AD203B41FA5}">
                      <a16:colId xmlns:a16="http://schemas.microsoft.com/office/drawing/2014/main" val="933816111"/>
                    </a:ext>
                  </a:extLst>
                </a:gridCol>
                <a:gridCol w="2114635">
                  <a:extLst>
                    <a:ext uri="{9D8B030D-6E8A-4147-A177-3AD203B41FA5}">
                      <a16:colId xmlns:a16="http://schemas.microsoft.com/office/drawing/2014/main" val="4080782947"/>
                    </a:ext>
                  </a:extLst>
                </a:gridCol>
                <a:gridCol w="1490314">
                  <a:extLst>
                    <a:ext uri="{9D8B030D-6E8A-4147-A177-3AD203B41FA5}">
                      <a16:colId xmlns:a16="http://schemas.microsoft.com/office/drawing/2014/main" val="2588265481"/>
                    </a:ext>
                  </a:extLst>
                </a:gridCol>
                <a:gridCol w="2447978">
                  <a:extLst>
                    <a:ext uri="{9D8B030D-6E8A-4147-A177-3AD203B41FA5}">
                      <a16:colId xmlns:a16="http://schemas.microsoft.com/office/drawing/2014/main" val="3661644305"/>
                    </a:ext>
                  </a:extLst>
                </a:gridCol>
                <a:gridCol w="2404481">
                  <a:extLst>
                    <a:ext uri="{9D8B030D-6E8A-4147-A177-3AD203B41FA5}">
                      <a16:colId xmlns:a16="http://schemas.microsoft.com/office/drawing/2014/main" val="2397386719"/>
                    </a:ext>
                  </a:extLst>
                </a:gridCol>
              </a:tblGrid>
              <a:tr h="461438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 dirty="0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  <a:endParaRPr lang="en-IN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Annual Income (k$)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Spending Score (1-100)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387873463"/>
                  </a:ext>
                </a:extLst>
              </a:tr>
              <a:tr h="375415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39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999840551"/>
                  </a:ext>
                </a:extLst>
              </a:tr>
              <a:tr h="375415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N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81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980667027"/>
                  </a:ext>
                </a:extLst>
              </a:tr>
              <a:tr h="375415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N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567672104"/>
                  </a:ext>
                </a:extLst>
              </a:tr>
              <a:tr h="375415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N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77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255816570"/>
                  </a:ext>
                </a:extLst>
              </a:tr>
              <a:tr h="375415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N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31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08693980"/>
                  </a:ext>
                </a:extLst>
              </a:tr>
              <a:tr h="375415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...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 dirty="0">
                          <a:solidFill>
                            <a:schemeClr val="tx1"/>
                          </a:solidFill>
                          <a:effectLst/>
                        </a:rPr>
                        <a:t>...</a:t>
                      </a:r>
                      <a:endParaRPr lang="en-IN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...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...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...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787213573"/>
                  </a:ext>
                </a:extLst>
              </a:tr>
              <a:tr h="56525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195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N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120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79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911937477"/>
                  </a:ext>
                </a:extLst>
              </a:tr>
              <a:tr h="56525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196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N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126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330940751"/>
                  </a:ext>
                </a:extLst>
              </a:tr>
              <a:tr h="56525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197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N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126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74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289062837"/>
                  </a:ext>
                </a:extLst>
              </a:tr>
              <a:tr h="56525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198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N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137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06292000"/>
                  </a:ext>
                </a:extLst>
              </a:tr>
              <a:tr h="56525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199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N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>
                          <a:solidFill>
                            <a:schemeClr val="tx1"/>
                          </a:solidFill>
                          <a:effectLst/>
                        </a:rPr>
                        <a:t>137</a:t>
                      </a:r>
                      <a:endParaRPr lang="en-IN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200" dirty="0">
                          <a:solidFill>
                            <a:schemeClr val="tx1"/>
                          </a:solidFill>
                          <a:effectLst/>
                        </a:rPr>
                        <a:t>83</a:t>
                      </a:r>
                      <a:endParaRPr lang="en-IN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19955399"/>
                  </a:ext>
                </a:extLst>
              </a:tr>
            </a:tbl>
          </a:graphicData>
        </a:graphic>
      </p:graphicFrame>
      <p:pic>
        <p:nvPicPr>
          <p:cNvPr id="4" name="Graphic 3" descr="House">
            <a:hlinkClick r:id="rId2" action="ppaction://hlinksldjump"/>
            <a:extLst>
              <a:ext uri="{FF2B5EF4-FFF2-40B4-BE49-F238E27FC236}">
                <a16:creationId xmlns:a16="http://schemas.microsoft.com/office/drawing/2014/main" id="{ADA9BF45-886F-465B-8268-CD329EF05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6469" y="6222469"/>
            <a:ext cx="635531" cy="6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76822"/>
      </p:ext>
    </p:extLst>
  </p:cSld>
  <p:clrMapOvr>
    <a:masterClrMapping/>
  </p:clrMapOvr>
  <p:transition spd="slow">
    <p:cover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hlinkClick r:id="rId2" action="ppaction://hlinksldjump"/>
            <a:extLst>
              <a:ext uri="{FF2B5EF4-FFF2-40B4-BE49-F238E27FC236}">
                <a16:creationId xmlns:a16="http://schemas.microsoft.com/office/drawing/2014/main" id="{FE929C2D-84FD-43B6-8AE4-49DF7A24FB5A}"/>
              </a:ext>
            </a:extLst>
          </p:cNvPr>
          <p:cNvSpPr/>
          <p:nvPr/>
        </p:nvSpPr>
        <p:spPr>
          <a:xfrm rot="16200000">
            <a:off x="11141191" y="-403702"/>
            <a:ext cx="635529" cy="146608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3A1A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ACF99B3-5209-40ED-8EC9-2FBFE988BDCD}"/>
              </a:ext>
            </a:extLst>
          </p:cNvPr>
          <p:cNvCxnSpPr>
            <a:cxnSpLocks/>
          </p:cNvCxnSpPr>
          <p:nvPr/>
        </p:nvCxnSpPr>
        <p:spPr>
          <a:xfrm>
            <a:off x="-10946" y="4498801"/>
            <a:ext cx="1186854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72CB9A-11DA-403F-8A2C-8ACABB9E55E3}"/>
              </a:ext>
            </a:extLst>
          </p:cNvPr>
          <p:cNvCxnSpPr/>
          <p:nvPr/>
        </p:nvCxnSpPr>
        <p:spPr>
          <a:xfrm>
            <a:off x="8708432" y="2840803"/>
            <a:ext cx="225287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2DD698-41EA-44B3-A338-53428D7D5050}"/>
              </a:ext>
            </a:extLst>
          </p:cNvPr>
          <p:cNvCxnSpPr/>
          <p:nvPr/>
        </p:nvCxnSpPr>
        <p:spPr>
          <a:xfrm>
            <a:off x="5307140" y="4594051"/>
            <a:ext cx="225287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41C71E-E08E-4C35-AF33-12A46FFB4E28}"/>
              </a:ext>
            </a:extLst>
          </p:cNvPr>
          <p:cNvCxnSpPr/>
          <p:nvPr/>
        </p:nvCxnSpPr>
        <p:spPr>
          <a:xfrm>
            <a:off x="2210683" y="2856349"/>
            <a:ext cx="225287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172138" y="5523479"/>
            <a:ext cx="124240" cy="12424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3F98E-5FFF-4701-A99F-87B202C66033}"/>
              </a:ext>
            </a:extLst>
          </p:cNvPr>
          <p:cNvSpPr txBox="1"/>
          <p:nvPr/>
        </p:nvSpPr>
        <p:spPr>
          <a:xfrm>
            <a:off x="103214" y="5852648"/>
            <a:ext cx="2426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Visualize Dataset.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82AF7D-7FF0-494C-891D-C601C69FAD64}"/>
              </a:ext>
            </a:extLst>
          </p:cNvPr>
          <p:cNvCxnSpPr>
            <a:cxnSpLocks/>
          </p:cNvCxnSpPr>
          <p:nvPr/>
        </p:nvCxnSpPr>
        <p:spPr>
          <a:xfrm flipH="1" flipV="1">
            <a:off x="4466183" y="1822963"/>
            <a:ext cx="840" cy="697656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26033AC-E99E-4309-BD9B-47A98BA0DEA7}"/>
              </a:ext>
            </a:extLst>
          </p:cNvPr>
          <p:cNvSpPr/>
          <p:nvPr/>
        </p:nvSpPr>
        <p:spPr>
          <a:xfrm>
            <a:off x="4404061" y="1776606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A27D8-0CF3-496D-AD7D-2076231DE52C}"/>
              </a:ext>
            </a:extLst>
          </p:cNvPr>
          <p:cNvSpPr txBox="1"/>
          <p:nvPr/>
        </p:nvSpPr>
        <p:spPr>
          <a:xfrm>
            <a:off x="3368421" y="1092377"/>
            <a:ext cx="2292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Find optimal no. of Market Clusters.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40B7EF4-3026-4485-B935-0682E4EF692F}"/>
              </a:ext>
            </a:extLst>
          </p:cNvPr>
          <p:cNvGrpSpPr/>
          <p:nvPr/>
        </p:nvGrpSpPr>
        <p:grpSpPr>
          <a:xfrm>
            <a:off x="7126970" y="4128570"/>
            <a:ext cx="915807" cy="919162"/>
            <a:chOff x="5642508" y="3535738"/>
            <a:chExt cx="919162" cy="919162"/>
          </a:xfrm>
        </p:grpSpPr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A2636062-43D3-463C-B6BD-741D547DE965}"/>
                </a:ext>
              </a:extLst>
            </p:cNvPr>
            <p:cNvSpPr/>
            <p:nvPr/>
          </p:nvSpPr>
          <p:spPr>
            <a:xfrm>
              <a:off x="5642508" y="3535738"/>
              <a:ext cx="919162" cy="919162"/>
            </a:xfrm>
            <a:prstGeom prst="arc">
              <a:avLst>
                <a:gd name="adj1" fmla="val 5420354"/>
                <a:gd name="adj2" fmla="val 10853341"/>
              </a:avLst>
            </a:prstGeom>
            <a:ln w="1905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DCB9A2B-6699-4804-99AE-7A924FDA4340}"/>
                </a:ext>
              </a:extLst>
            </p:cNvPr>
            <p:cNvSpPr/>
            <p:nvPr/>
          </p:nvSpPr>
          <p:spPr>
            <a:xfrm>
              <a:off x="6006839" y="3900069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solidFill>
                <a:srgbClr val="EF3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ircle: Hollow 29">
              <a:extLst>
                <a:ext uri="{FF2B5EF4-FFF2-40B4-BE49-F238E27FC236}">
                  <a16:creationId xmlns:a16="http://schemas.microsoft.com/office/drawing/2014/main" id="{3A6CDF07-EF0B-4379-8FBF-3718BD896047}"/>
                </a:ext>
              </a:extLst>
            </p:cNvPr>
            <p:cNvSpPr/>
            <p:nvPr/>
          </p:nvSpPr>
          <p:spPr>
            <a:xfrm>
              <a:off x="5887776" y="3781006"/>
              <a:ext cx="428626" cy="428626"/>
            </a:xfrm>
            <a:prstGeom prst="donut">
              <a:avLst>
                <a:gd name="adj" fmla="val 5281"/>
              </a:avLst>
            </a:prstGeom>
            <a:solidFill>
              <a:srgbClr val="EF3078"/>
            </a:solidFill>
            <a:ln>
              <a:solidFill>
                <a:srgbClr val="EF3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ircle: Hollow 30">
              <a:extLst>
                <a:ext uri="{FF2B5EF4-FFF2-40B4-BE49-F238E27FC236}">
                  <a16:creationId xmlns:a16="http://schemas.microsoft.com/office/drawing/2014/main" id="{FB3E2DCF-4068-4715-BD27-13370B541EAC}"/>
                </a:ext>
              </a:extLst>
            </p:cNvPr>
            <p:cNvSpPr/>
            <p:nvPr/>
          </p:nvSpPr>
          <p:spPr>
            <a:xfrm>
              <a:off x="5754904" y="3648134"/>
              <a:ext cx="694370" cy="694370"/>
            </a:xfrm>
            <a:prstGeom prst="donut">
              <a:avLst>
                <a:gd name="adj" fmla="val 2879"/>
              </a:avLst>
            </a:prstGeom>
            <a:ln w="1905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49CDC4-E9AD-4789-BEA6-BFF07A73111B}"/>
              </a:ext>
            </a:extLst>
          </p:cNvPr>
          <p:cNvCxnSpPr>
            <a:cxnSpLocks/>
            <a:endCxn id="31" idx="4"/>
          </p:cNvCxnSpPr>
          <p:nvPr/>
        </p:nvCxnSpPr>
        <p:spPr>
          <a:xfrm flipH="1" flipV="1">
            <a:off x="7584874" y="4935336"/>
            <a:ext cx="2044" cy="794068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4A8794-EADF-4527-95C6-C9D6781E9C8E}"/>
              </a:ext>
            </a:extLst>
          </p:cNvPr>
          <p:cNvSpPr/>
          <p:nvPr/>
        </p:nvSpPr>
        <p:spPr>
          <a:xfrm>
            <a:off x="7522502" y="5714429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5C5A36-EC92-462F-BB70-6A797D63B1DD}"/>
              </a:ext>
            </a:extLst>
          </p:cNvPr>
          <p:cNvSpPr txBox="1"/>
          <p:nvPr/>
        </p:nvSpPr>
        <p:spPr>
          <a:xfrm>
            <a:off x="6595626" y="5912057"/>
            <a:ext cx="320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Train Model by K-Means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4F3043-4E0E-454D-9A0A-FB7D6A2508B9}"/>
              </a:ext>
            </a:extLst>
          </p:cNvPr>
          <p:cNvGrpSpPr/>
          <p:nvPr/>
        </p:nvGrpSpPr>
        <p:grpSpPr>
          <a:xfrm>
            <a:off x="10563841" y="2381222"/>
            <a:ext cx="919162" cy="919162"/>
            <a:chOff x="7906257" y="3535738"/>
            <a:chExt cx="919162" cy="91916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6694F26-80D5-467D-94C4-C9C860517F5F}"/>
                </a:ext>
              </a:extLst>
            </p:cNvPr>
            <p:cNvSpPr/>
            <p:nvPr/>
          </p:nvSpPr>
          <p:spPr>
            <a:xfrm>
              <a:off x="8270588" y="3900069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solidFill>
                <a:srgbClr val="1C7C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3730103-7F8D-4792-83EE-5FFC4A5D2274}"/>
                </a:ext>
              </a:extLst>
            </p:cNvPr>
            <p:cNvSpPr/>
            <p:nvPr/>
          </p:nvSpPr>
          <p:spPr>
            <a:xfrm rot="5400000">
              <a:off x="7906257" y="3535738"/>
              <a:ext cx="919162" cy="919162"/>
            </a:xfrm>
            <a:prstGeom prst="arc">
              <a:avLst>
                <a:gd name="adj1" fmla="val 5420354"/>
                <a:gd name="adj2" fmla="val 10853341"/>
              </a:avLst>
            </a:prstGeom>
            <a:ln w="1905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ircle: Hollow 46">
              <a:extLst>
                <a:ext uri="{FF2B5EF4-FFF2-40B4-BE49-F238E27FC236}">
                  <a16:creationId xmlns:a16="http://schemas.microsoft.com/office/drawing/2014/main" id="{B0789B4A-0620-4211-9109-6DBE9A07FE51}"/>
                </a:ext>
              </a:extLst>
            </p:cNvPr>
            <p:cNvSpPr/>
            <p:nvPr/>
          </p:nvSpPr>
          <p:spPr>
            <a:xfrm>
              <a:off x="8151525" y="3781006"/>
              <a:ext cx="428626" cy="428626"/>
            </a:xfrm>
            <a:prstGeom prst="donut">
              <a:avLst>
                <a:gd name="adj" fmla="val 5281"/>
              </a:avLst>
            </a:prstGeom>
            <a:solidFill>
              <a:srgbClr val="1C7CBB"/>
            </a:solidFill>
            <a:ln>
              <a:solidFill>
                <a:srgbClr val="1C7C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Circle: Hollow 47">
              <a:extLst>
                <a:ext uri="{FF2B5EF4-FFF2-40B4-BE49-F238E27FC236}">
                  <a16:creationId xmlns:a16="http://schemas.microsoft.com/office/drawing/2014/main" id="{9C63B36C-028C-4461-9179-02E81EA9B830}"/>
                </a:ext>
              </a:extLst>
            </p:cNvPr>
            <p:cNvSpPr/>
            <p:nvPr/>
          </p:nvSpPr>
          <p:spPr>
            <a:xfrm>
              <a:off x="8018653" y="3648134"/>
              <a:ext cx="694370" cy="694370"/>
            </a:xfrm>
            <a:prstGeom prst="donut">
              <a:avLst>
                <a:gd name="adj" fmla="val 2879"/>
              </a:avLst>
            </a:prstGeom>
            <a:ln w="1905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E6C7CE-0DCB-4A82-B08E-519AC3270B85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11023422" y="1744714"/>
            <a:ext cx="1" cy="748904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FE38F3-7830-46D8-95EE-69DB62ED465D}"/>
              </a:ext>
            </a:extLst>
          </p:cNvPr>
          <p:cNvSpPr/>
          <p:nvPr/>
        </p:nvSpPr>
        <p:spPr>
          <a:xfrm>
            <a:off x="10961302" y="1688195"/>
            <a:ext cx="124240" cy="12424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337E62-7F21-4CD3-9B0D-507A64DF7728}"/>
              </a:ext>
            </a:extLst>
          </p:cNvPr>
          <p:cNvSpPr txBox="1"/>
          <p:nvPr/>
        </p:nvSpPr>
        <p:spPr>
          <a:xfrm>
            <a:off x="9756609" y="1126611"/>
            <a:ext cx="2273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Fit Data into Model.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E23E97-80CA-4DCE-905B-0371552128FB}"/>
              </a:ext>
            </a:extLst>
          </p:cNvPr>
          <p:cNvCxnSpPr>
            <a:cxnSpLocks/>
          </p:cNvCxnSpPr>
          <p:nvPr/>
        </p:nvCxnSpPr>
        <p:spPr>
          <a:xfrm>
            <a:off x="62070" y="6334616"/>
            <a:ext cx="2257427" cy="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6AF9195-D1C7-4EAB-9766-CBBD5AC04E3E}"/>
              </a:ext>
            </a:extLst>
          </p:cNvPr>
          <p:cNvCxnSpPr>
            <a:cxnSpLocks/>
          </p:cNvCxnSpPr>
          <p:nvPr/>
        </p:nvCxnSpPr>
        <p:spPr>
          <a:xfrm>
            <a:off x="6595626" y="6340898"/>
            <a:ext cx="2048865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7D5D77-7183-46A2-913A-91854EB46B5B}"/>
              </a:ext>
            </a:extLst>
          </p:cNvPr>
          <p:cNvCxnSpPr>
            <a:cxnSpLocks/>
          </p:cNvCxnSpPr>
          <p:nvPr/>
        </p:nvCxnSpPr>
        <p:spPr>
          <a:xfrm>
            <a:off x="3439961" y="1059749"/>
            <a:ext cx="2048865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E4C8AC-856E-47A1-86C3-D3143F6DF56B}"/>
              </a:ext>
            </a:extLst>
          </p:cNvPr>
          <p:cNvCxnSpPr>
            <a:cxnSpLocks/>
          </p:cNvCxnSpPr>
          <p:nvPr/>
        </p:nvCxnSpPr>
        <p:spPr>
          <a:xfrm>
            <a:off x="9784676" y="1075536"/>
            <a:ext cx="2048865" cy="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1F3198D-A743-48C0-B0C1-93F4350AA309}"/>
              </a:ext>
            </a:extLst>
          </p:cNvPr>
          <p:cNvCxnSpPr>
            <a:cxnSpLocks/>
          </p:cNvCxnSpPr>
          <p:nvPr/>
        </p:nvCxnSpPr>
        <p:spPr>
          <a:xfrm flipH="1" flipV="1">
            <a:off x="1216791" y="4842899"/>
            <a:ext cx="16958" cy="730259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rc 74">
            <a:extLst>
              <a:ext uri="{FF2B5EF4-FFF2-40B4-BE49-F238E27FC236}">
                <a16:creationId xmlns:a16="http://schemas.microsoft.com/office/drawing/2014/main" id="{3F58267C-4E09-43B2-A379-3A3F93BFF682}"/>
              </a:ext>
            </a:extLst>
          </p:cNvPr>
          <p:cNvSpPr/>
          <p:nvPr/>
        </p:nvSpPr>
        <p:spPr>
          <a:xfrm>
            <a:off x="745022" y="4039220"/>
            <a:ext cx="915807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139D4F7-CAC2-4356-BE6C-CE38F7817C93}"/>
              </a:ext>
            </a:extLst>
          </p:cNvPr>
          <p:cNvSpPr/>
          <p:nvPr/>
        </p:nvSpPr>
        <p:spPr>
          <a:xfrm>
            <a:off x="1108023" y="4403551"/>
            <a:ext cx="189805" cy="190500"/>
          </a:xfrm>
          <a:prstGeom prst="ellipse">
            <a:avLst/>
          </a:prstGeom>
          <a:solidFill>
            <a:srgbClr val="2EB1B4"/>
          </a:solidFill>
          <a:ln>
            <a:solidFill>
              <a:srgbClr val="03A1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Circle: Hollow 80">
            <a:extLst>
              <a:ext uri="{FF2B5EF4-FFF2-40B4-BE49-F238E27FC236}">
                <a16:creationId xmlns:a16="http://schemas.microsoft.com/office/drawing/2014/main" id="{E6E828BC-5FB0-4049-8322-D1B1070F9EF1}"/>
              </a:ext>
            </a:extLst>
          </p:cNvPr>
          <p:cNvSpPr/>
          <p:nvPr/>
        </p:nvSpPr>
        <p:spPr>
          <a:xfrm>
            <a:off x="989394" y="4284488"/>
            <a:ext cx="427061" cy="428626"/>
          </a:xfrm>
          <a:prstGeom prst="donut">
            <a:avLst>
              <a:gd name="adj" fmla="val 5281"/>
            </a:avLst>
          </a:prstGeom>
          <a:solidFill>
            <a:srgbClr val="0BA4A7"/>
          </a:solidFill>
          <a:ln>
            <a:solidFill>
              <a:srgbClr val="03A1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Circle: Hollow 81">
            <a:extLst>
              <a:ext uri="{FF2B5EF4-FFF2-40B4-BE49-F238E27FC236}">
                <a16:creationId xmlns:a16="http://schemas.microsoft.com/office/drawing/2014/main" id="{92696991-47F1-484F-BB6A-15E0E34B6C7E}"/>
              </a:ext>
            </a:extLst>
          </p:cNvPr>
          <p:cNvSpPr/>
          <p:nvPr/>
        </p:nvSpPr>
        <p:spPr>
          <a:xfrm>
            <a:off x="857008" y="4151616"/>
            <a:ext cx="691836" cy="694370"/>
          </a:xfrm>
          <a:prstGeom prst="donut">
            <a:avLst>
              <a:gd name="adj" fmla="val 2879"/>
            </a:avLst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B20A34A-5942-4E2F-AACF-63C57BF9C770}"/>
              </a:ext>
            </a:extLst>
          </p:cNvPr>
          <p:cNvGrpSpPr/>
          <p:nvPr/>
        </p:nvGrpSpPr>
        <p:grpSpPr>
          <a:xfrm>
            <a:off x="4003972" y="2409170"/>
            <a:ext cx="919162" cy="919162"/>
            <a:chOff x="3389075" y="3535738"/>
            <a:chExt cx="919162" cy="919162"/>
          </a:xfrm>
        </p:grpSpPr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26D3C5B9-DBDA-4ECF-B445-F4FEAC07EC39}"/>
                </a:ext>
              </a:extLst>
            </p:cNvPr>
            <p:cNvSpPr/>
            <p:nvPr/>
          </p:nvSpPr>
          <p:spPr>
            <a:xfrm rot="5400000">
              <a:off x="3389075" y="3535738"/>
              <a:ext cx="919162" cy="919162"/>
            </a:xfrm>
            <a:prstGeom prst="arc">
              <a:avLst>
                <a:gd name="adj1" fmla="val 5420354"/>
                <a:gd name="adj2" fmla="val 10853341"/>
              </a:avLst>
            </a:prstGeom>
            <a:ln w="1905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A48FAE8-B529-4E03-846B-1EB88E57D6EB}"/>
                </a:ext>
              </a:extLst>
            </p:cNvPr>
            <p:cNvSpPr/>
            <p:nvPr/>
          </p:nvSpPr>
          <p:spPr>
            <a:xfrm>
              <a:off x="3753406" y="3900069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solidFill>
                <a:srgbClr val="EE95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ircle: Hollow 91">
              <a:extLst>
                <a:ext uri="{FF2B5EF4-FFF2-40B4-BE49-F238E27FC236}">
                  <a16:creationId xmlns:a16="http://schemas.microsoft.com/office/drawing/2014/main" id="{BB32A9C2-F016-44BF-885B-8CD78F2A3785}"/>
                </a:ext>
              </a:extLst>
            </p:cNvPr>
            <p:cNvSpPr/>
            <p:nvPr/>
          </p:nvSpPr>
          <p:spPr>
            <a:xfrm>
              <a:off x="3634343" y="3781006"/>
              <a:ext cx="428626" cy="428626"/>
            </a:xfrm>
            <a:prstGeom prst="donut">
              <a:avLst>
                <a:gd name="adj" fmla="val 5281"/>
              </a:avLst>
            </a:prstGeom>
            <a:solidFill>
              <a:srgbClr val="EE9524"/>
            </a:solidFill>
            <a:ln>
              <a:solidFill>
                <a:srgbClr val="EE95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Circle: Hollow 93">
              <a:extLst>
                <a:ext uri="{FF2B5EF4-FFF2-40B4-BE49-F238E27FC236}">
                  <a16:creationId xmlns:a16="http://schemas.microsoft.com/office/drawing/2014/main" id="{1BAA3516-62BF-49DB-A5D0-4967D0C5F746}"/>
                </a:ext>
              </a:extLst>
            </p:cNvPr>
            <p:cNvSpPr/>
            <p:nvPr/>
          </p:nvSpPr>
          <p:spPr>
            <a:xfrm>
              <a:off x="3501471" y="3648134"/>
              <a:ext cx="694370" cy="694370"/>
            </a:xfrm>
            <a:prstGeom prst="donut">
              <a:avLst>
                <a:gd name="adj" fmla="val 2879"/>
              </a:avLst>
            </a:prstGeom>
            <a:ln w="1905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5EDB4A9-E723-416D-AA85-ED0054462AA0}"/>
              </a:ext>
            </a:extLst>
          </p:cNvPr>
          <p:cNvCxnSpPr>
            <a:cxnSpLocks/>
          </p:cNvCxnSpPr>
          <p:nvPr/>
        </p:nvCxnSpPr>
        <p:spPr>
          <a:xfrm flipH="1" flipV="1">
            <a:off x="4465342" y="1823910"/>
            <a:ext cx="840" cy="697656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72BF0D4F-F128-4B7B-A361-0E7BF3E146DD}"/>
              </a:ext>
            </a:extLst>
          </p:cNvPr>
          <p:cNvSpPr txBox="1">
            <a:spLocks/>
          </p:cNvSpPr>
          <p:nvPr/>
        </p:nvSpPr>
        <p:spPr>
          <a:xfrm>
            <a:off x="334076" y="294997"/>
            <a:ext cx="5117947" cy="4907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gneto" panose="04030805050802020D02" pitchFamily="82" charset="0"/>
              </a:rPr>
              <a:t>Steps Involved: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40875E1-61D6-4C68-AEF5-8BC133022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3471" y="3516796"/>
            <a:ext cx="3058124" cy="259383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ACAB274-434C-42B6-95E5-061C929A98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8902" y="3407029"/>
            <a:ext cx="3023088" cy="244561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C2AEAE7-08A1-407A-9077-4472A42500F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9871" y="1098859"/>
            <a:ext cx="3151661" cy="27016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1EBA0E-04D4-4CC4-B4A8-87B7589C1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" y="822020"/>
            <a:ext cx="2638030" cy="315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BB2104-260D-4BB6-BF74-75CF5B3C444B}"/>
              </a:ext>
            </a:extLst>
          </p:cNvPr>
          <p:cNvSpPr txBox="1"/>
          <p:nvPr/>
        </p:nvSpPr>
        <p:spPr>
          <a:xfrm>
            <a:off x="10419368" y="-5971"/>
            <a:ext cx="2079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</a:schemeClr>
                </a:solidFill>
                <a:latin typeface="Tw Cen MT" panose="020B0602020104020603" pitchFamily="34" charset="0"/>
              </a:rPr>
              <a:t>research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FD3A63B-BEA9-469A-904E-7935EE60BF58}"/>
              </a:ext>
            </a:extLst>
          </p:cNvPr>
          <p:cNvSpPr/>
          <p:nvPr/>
        </p:nvSpPr>
        <p:spPr>
          <a:xfrm rot="16200000">
            <a:off x="9910493" y="-403702"/>
            <a:ext cx="635529" cy="146608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69F9D3-BFCA-4817-B1CA-29CED45D5D75}"/>
              </a:ext>
            </a:extLst>
          </p:cNvPr>
          <p:cNvSpPr txBox="1"/>
          <p:nvPr/>
        </p:nvSpPr>
        <p:spPr>
          <a:xfrm>
            <a:off x="9222271" y="9878"/>
            <a:ext cx="2079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</a:schemeClr>
                </a:solidFill>
                <a:latin typeface="Tw Cen MT" panose="020B0602020104020603" pitchFamily="34" charset="0"/>
              </a:rPr>
              <a:t>process</a:t>
            </a:r>
          </a:p>
        </p:txBody>
      </p:sp>
      <p:pic>
        <p:nvPicPr>
          <p:cNvPr id="6" name="Graphic 5" descr="Magnifying glass">
            <a:hlinkClick r:id="rId9" action="ppaction://hlinksldjump"/>
            <a:extLst>
              <a:ext uri="{FF2B5EF4-FFF2-40B4-BE49-F238E27FC236}">
                <a16:creationId xmlns:a16="http://schemas.microsoft.com/office/drawing/2014/main" id="{5C6873FC-3709-42F4-97AC-BB8151C5C2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876" y="3698441"/>
            <a:ext cx="720019" cy="720019"/>
          </a:xfrm>
          <a:prstGeom prst="rect">
            <a:avLst/>
          </a:prstGeom>
        </p:spPr>
      </p:pic>
      <p:pic>
        <p:nvPicPr>
          <p:cNvPr id="7" name="Graphic 6" descr="Magnifying glass">
            <a:hlinkClick r:id="rId12" action="ppaction://hlinksldjump"/>
            <a:extLst>
              <a:ext uri="{FF2B5EF4-FFF2-40B4-BE49-F238E27FC236}">
                <a16:creationId xmlns:a16="http://schemas.microsoft.com/office/drawing/2014/main" id="{90AF77C9-A3AB-43DF-8EF4-5F5A750640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88248" y="3035720"/>
            <a:ext cx="720019" cy="720019"/>
          </a:xfrm>
          <a:prstGeom prst="rect">
            <a:avLst/>
          </a:prstGeom>
        </p:spPr>
      </p:pic>
      <p:pic>
        <p:nvPicPr>
          <p:cNvPr id="62" name="Graphic 61" descr="Play">
            <a:hlinkClick r:id="rId15" action="ppaction://hlinksldjump"/>
            <a:extLst>
              <a:ext uri="{FF2B5EF4-FFF2-40B4-BE49-F238E27FC236}">
                <a16:creationId xmlns:a16="http://schemas.microsoft.com/office/drawing/2014/main" id="{FACA16CC-F06F-4FCD-9A98-0CC546DFD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776136" y="6108454"/>
            <a:ext cx="370300" cy="533803"/>
          </a:xfrm>
          <a:prstGeom prst="rect">
            <a:avLst/>
          </a:prstGeom>
        </p:spPr>
      </p:pic>
      <p:pic>
        <p:nvPicPr>
          <p:cNvPr id="9" name="Graphic 8" descr="House">
            <a:hlinkClick r:id="rId2" action="ppaction://hlinksldjump"/>
            <a:extLst>
              <a:ext uri="{FF2B5EF4-FFF2-40B4-BE49-F238E27FC236}">
                <a16:creationId xmlns:a16="http://schemas.microsoft.com/office/drawing/2014/main" id="{C5B0F37C-E05B-4D9E-A504-F92639EBCBD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96142" y="6027536"/>
            <a:ext cx="635531" cy="6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43850"/>
      </p:ext>
    </p:extLst>
  </p:cSld>
  <p:clrMapOvr>
    <a:masterClrMapping/>
  </p:clrMapOvr>
  <p:transition spd="slow">
    <p:cover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76439-3329-49EE-9655-41A447B0F680}"/>
              </a:ext>
            </a:extLst>
          </p:cNvPr>
          <p:cNvSpPr txBox="1"/>
          <p:nvPr/>
        </p:nvSpPr>
        <p:spPr>
          <a:xfrm>
            <a:off x="203454" y="235958"/>
            <a:ext cx="6094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gneto" panose="04030805050802020D02" pitchFamily="82" charset="0"/>
              </a:rPr>
              <a:t>Visualizing Dataset: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A5EE8A-666A-4FE2-9194-B14C9B13E978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6556"/>
          <a:stretch/>
        </p:blipFill>
        <p:spPr bwMode="auto">
          <a:xfrm>
            <a:off x="113776" y="3750037"/>
            <a:ext cx="3764864" cy="30403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6FF3FF-A17E-4072-A962-D05E1DFD22A0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587" b="33473"/>
          <a:stretch/>
        </p:blipFill>
        <p:spPr bwMode="auto">
          <a:xfrm>
            <a:off x="8111220" y="636068"/>
            <a:ext cx="3877326" cy="32501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4CDF6F-2949-4D69-8BA3-3720F29B8C99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565" b="-900"/>
          <a:stretch/>
        </p:blipFill>
        <p:spPr bwMode="auto">
          <a:xfrm>
            <a:off x="4013730" y="1768200"/>
            <a:ext cx="3962400" cy="35020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DDBC6C-CE0C-4CDE-BCDE-DA51737D7A11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60" y="1014736"/>
            <a:ext cx="3028187" cy="2616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0168F2-5724-40F1-90DB-E66577496141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373" y="3923464"/>
            <a:ext cx="2870458" cy="2693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 descr="House">
            <a:hlinkClick r:id="rId8" action="ppaction://hlinksldjump"/>
            <a:extLst>
              <a:ext uri="{FF2B5EF4-FFF2-40B4-BE49-F238E27FC236}">
                <a16:creationId xmlns:a16="http://schemas.microsoft.com/office/drawing/2014/main" id="{5BD2B4D6-ADA7-442C-8AD3-8FEAED24BE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56469" y="6222469"/>
            <a:ext cx="635531" cy="6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17417"/>
      </p:ext>
    </p:extLst>
  </p:cSld>
  <p:clrMapOvr>
    <a:masterClrMapping/>
  </p:clrMapOvr>
  <p:transition spd="slow">
    <p:cover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76439-3329-49EE-9655-41A447B0F680}"/>
              </a:ext>
            </a:extLst>
          </p:cNvPr>
          <p:cNvSpPr txBox="1"/>
          <p:nvPr/>
        </p:nvSpPr>
        <p:spPr>
          <a:xfrm>
            <a:off x="203454" y="235958"/>
            <a:ext cx="6094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gneto" panose="04030805050802020D02" pitchFamily="82" charset="0"/>
              </a:rPr>
              <a:t>Optimal Clusters: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320DA8-03F9-43E1-BE4F-DC8044572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22" y="1664208"/>
            <a:ext cx="3771469" cy="359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979B315-2DD4-4C8D-AAC8-AA5DA3BFC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673" y="2887718"/>
            <a:ext cx="3851905" cy="345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F8149F24-042C-4880-9946-9705741E3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187" y="636068"/>
            <a:ext cx="3950486" cy="335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C7A4FF-AA22-4BAB-B697-EABF3B51A600}"/>
              </a:ext>
            </a:extLst>
          </p:cNvPr>
          <p:cNvSpPr/>
          <p:nvPr/>
        </p:nvSpPr>
        <p:spPr>
          <a:xfrm>
            <a:off x="824641" y="5508700"/>
            <a:ext cx="212218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rgbClr val="1C7CB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Elbow Method: k = 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CA622A-6484-4A0E-B218-A7A3E9986D1D}"/>
              </a:ext>
            </a:extLst>
          </p:cNvPr>
          <p:cNvSpPr/>
          <p:nvPr/>
        </p:nvSpPr>
        <p:spPr>
          <a:xfrm>
            <a:off x="4844439" y="4615934"/>
            <a:ext cx="250312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Silhouette Analysis: k = 6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B1882238-7FC1-45D0-94D7-F1096CC3434C}"/>
              </a:ext>
            </a:extLst>
          </p:cNvPr>
          <p:cNvSpPr/>
          <p:nvPr/>
        </p:nvSpPr>
        <p:spPr>
          <a:xfrm flipV="1">
            <a:off x="6215634" y="4116693"/>
            <a:ext cx="164592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8425768-594E-4CA8-9824-20CADFBF3A34}"/>
              </a:ext>
            </a:extLst>
          </p:cNvPr>
          <p:cNvSpPr/>
          <p:nvPr/>
        </p:nvSpPr>
        <p:spPr>
          <a:xfrm rot="5400000" flipV="1">
            <a:off x="7701044" y="4611362"/>
            <a:ext cx="173736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Graphic 1" descr="House">
            <a:hlinkClick r:id="rId5" action="ppaction://hlinksldjump"/>
            <a:extLst>
              <a:ext uri="{FF2B5EF4-FFF2-40B4-BE49-F238E27FC236}">
                <a16:creationId xmlns:a16="http://schemas.microsoft.com/office/drawing/2014/main" id="{8C7B7E51-CBA4-4279-8A80-116AE4364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56469" y="6222469"/>
            <a:ext cx="635531" cy="6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5842"/>
      </p:ext>
    </p:extLst>
  </p:cSld>
  <p:clrMapOvr>
    <a:masterClrMapping/>
  </p:clrMapOvr>
  <p:transition spd="slow">
    <p:cover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hlinkClick r:id="rId2" action="ppaction://hlinksldjump"/>
            <a:extLst>
              <a:ext uri="{FF2B5EF4-FFF2-40B4-BE49-F238E27FC236}">
                <a16:creationId xmlns:a16="http://schemas.microsoft.com/office/drawing/2014/main" id="{A72ED6F9-3938-4B4A-9BC9-95B6603D5D71}"/>
              </a:ext>
            </a:extLst>
          </p:cNvPr>
          <p:cNvSpPr/>
          <p:nvPr/>
        </p:nvSpPr>
        <p:spPr>
          <a:xfrm rot="16200000">
            <a:off x="11141191" y="-403702"/>
            <a:ext cx="635529" cy="146608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3A1A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41C71E-E08E-4C35-AF33-12A46FFB4E28}"/>
              </a:ext>
            </a:extLst>
          </p:cNvPr>
          <p:cNvCxnSpPr/>
          <p:nvPr/>
        </p:nvCxnSpPr>
        <p:spPr>
          <a:xfrm>
            <a:off x="59478" y="3222193"/>
            <a:ext cx="225287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82AF7D-7FF0-494C-891D-C601C69FAD64}"/>
              </a:ext>
            </a:extLst>
          </p:cNvPr>
          <p:cNvCxnSpPr>
            <a:cxnSpLocks/>
          </p:cNvCxnSpPr>
          <p:nvPr/>
        </p:nvCxnSpPr>
        <p:spPr>
          <a:xfrm flipH="1" flipV="1">
            <a:off x="2312349" y="2188807"/>
            <a:ext cx="840" cy="697656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26033AC-E99E-4309-BD9B-47A98BA0DEA7}"/>
              </a:ext>
            </a:extLst>
          </p:cNvPr>
          <p:cNvSpPr/>
          <p:nvPr/>
        </p:nvSpPr>
        <p:spPr>
          <a:xfrm>
            <a:off x="2249388" y="2139541"/>
            <a:ext cx="124240" cy="124240"/>
          </a:xfrm>
          <a:prstGeom prst="ellipse">
            <a:avLst/>
          </a:prstGeom>
          <a:solidFill>
            <a:srgbClr val="03A1A4"/>
          </a:solidFill>
          <a:ln>
            <a:solidFill>
              <a:srgbClr val="03A1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A27D8-0CF3-496D-AD7D-2076231DE52C}"/>
              </a:ext>
            </a:extLst>
          </p:cNvPr>
          <p:cNvSpPr txBox="1"/>
          <p:nvPr/>
        </p:nvSpPr>
        <p:spPr>
          <a:xfrm>
            <a:off x="928294" y="1458221"/>
            <a:ext cx="2579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Dimensionality Reduction using Principal Component Analysis.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7D5D77-7183-46A2-913A-91854EB46B5B}"/>
              </a:ext>
            </a:extLst>
          </p:cNvPr>
          <p:cNvCxnSpPr>
            <a:cxnSpLocks/>
          </p:cNvCxnSpPr>
          <p:nvPr/>
        </p:nvCxnSpPr>
        <p:spPr>
          <a:xfrm>
            <a:off x="935914" y="1422156"/>
            <a:ext cx="2401707" cy="343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B20A34A-5942-4E2F-AACF-63C57BF9C770}"/>
              </a:ext>
            </a:extLst>
          </p:cNvPr>
          <p:cNvGrpSpPr/>
          <p:nvPr/>
        </p:nvGrpSpPr>
        <p:grpSpPr>
          <a:xfrm>
            <a:off x="1852767" y="2775014"/>
            <a:ext cx="919162" cy="919162"/>
            <a:chOff x="3389075" y="3535738"/>
            <a:chExt cx="919162" cy="919162"/>
          </a:xfrm>
        </p:grpSpPr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26D3C5B9-DBDA-4ECF-B445-F4FEAC07EC39}"/>
                </a:ext>
              </a:extLst>
            </p:cNvPr>
            <p:cNvSpPr/>
            <p:nvPr/>
          </p:nvSpPr>
          <p:spPr>
            <a:xfrm rot="5400000">
              <a:off x="3389075" y="3535738"/>
              <a:ext cx="919162" cy="919162"/>
            </a:xfrm>
            <a:prstGeom prst="arc">
              <a:avLst>
                <a:gd name="adj1" fmla="val 5420354"/>
                <a:gd name="adj2" fmla="val 10853341"/>
              </a:avLst>
            </a:prstGeom>
            <a:ln w="1905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A48FAE8-B529-4E03-846B-1EB88E57D6EB}"/>
                </a:ext>
              </a:extLst>
            </p:cNvPr>
            <p:cNvSpPr/>
            <p:nvPr/>
          </p:nvSpPr>
          <p:spPr>
            <a:xfrm>
              <a:off x="3753406" y="3900927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solidFill>
                <a:srgbClr val="03A1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Circle: Hollow 91">
              <a:extLst>
                <a:ext uri="{FF2B5EF4-FFF2-40B4-BE49-F238E27FC236}">
                  <a16:creationId xmlns:a16="http://schemas.microsoft.com/office/drawing/2014/main" id="{BB32A9C2-F016-44BF-885B-8CD78F2A3785}"/>
                </a:ext>
              </a:extLst>
            </p:cNvPr>
            <p:cNvSpPr/>
            <p:nvPr/>
          </p:nvSpPr>
          <p:spPr>
            <a:xfrm>
              <a:off x="3634343" y="3781864"/>
              <a:ext cx="428626" cy="428626"/>
            </a:xfrm>
            <a:prstGeom prst="donut">
              <a:avLst>
                <a:gd name="adj" fmla="val 5281"/>
              </a:avLst>
            </a:prstGeom>
            <a:solidFill>
              <a:srgbClr val="03A1A4"/>
            </a:solidFill>
            <a:ln>
              <a:solidFill>
                <a:srgbClr val="03A1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Circle: Hollow 93">
              <a:extLst>
                <a:ext uri="{FF2B5EF4-FFF2-40B4-BE49-F238E27FC236}">
                  <a16:creationId xmlns:a16="http://schemas.microsoft.com/office/drawing/2014/main" id="{1BAA3516-62BF-49DB-A5D0-4967D0C5F746}"/>
                </a:ext>
              </a:extLst>
            </p:cNvPr>
            <p:cNvSpPr/>
            <p:nvPr/>
          </p:nvSpPr>
          <p:spPr>
            <a:xfrm>
              <a:off x="3501471" y="3648134"/>
              <a:ext cx="694370" cy="694370"/>
            </a:xfrm>
            <a:prstGeom prst="donut">
              <a:avLst>
                <a:gd name="adj" fmla="val 2879"/>
              </a:avLst>
            </a:prstGeom>
            <a:ln w="1905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5EDB4A9-E723-416D-AA85-ED0054462AA0}"/>
              </a:ext>
            </a:extLst>
          </p:cNvPr>
          <p:cNvCxnSpPr>
            <a:cxnSpLocks/>
          </p:cNvCxnSpPr>
          <p:nvPr/>
        </p:nvCxnSpPr>
        <p:spPr>
          <a:xfrm flipH="1" flipV="1">
            <a:off x="2311508" y="2188807"/>
            <a:ext cx="840" cy="697656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72BF0D4F-F128-4B7B-A361-0E7BF3E146DD}"/>
              </a:ext>
            </a:extLst>
          </p:cNvPr>
          <p:cNvSpPr txBox="1">
            <a:spLocks/>
          </p:cNvSpPr>
          <p:nvPr/>
        </p:nvSpPr>
        <p:spPr>
          <a:xfrm>
            <a:off x="334076" y="294997"/>
            <a:ext cx="5117947" cy="4907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gneto" panose="04030805050802020D02" pitchFamily="82" charset="0"/>
              </a:rPr>
              <a:t>Steps Involved: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CFD2222-412F-4147-A7DB-C1D9CD00ACB0}"/>
              </a:ext>
            </a:extLst>
          </p:cNvPr>
          <p:cNvCxnSpPr>
            <a:cxnSpLocks/>
            <a:endCxn id="58" idx="2"/>
          </p:cNvCxnSpPr>
          <p:nvPr/>
        </p:nvCxnSpPr>
        <p:spPr>
          <a:xfrm>
            <a:off x="5333876" y="4681834"/>
            <a:ext cx="2229976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59EBE2-BBE2-4E39-86DA-B76B3EA4CC30}"/>
              </a:ext>
            </a:extLst>
          </p:cNvPr>
          <p:cNvGrpSpPr/>
          <p:nvPr/>
        </p:nvGrpSpPr>
        <p:grpSpPr>
          <a:xfrm>
            <a:off x="7200851" y="4222253"/>
            <a:ext cx="915807" cy="919162"/>
            <a:chOff x="5642508" y="3535738"/>
            <a:chExt cx="919162" cy="919162"/>
          </a:xfrm>
        </p:grpSpPr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80750FB2-2EF4-4C97-AE50-89BF35716B78}"/>
                </a:ext>
              </a:extLst>
            </p:cNvPr>
            <p:cNvSpPr/>
            <p:nvPr/>
          </p:nvSpPr>
          <p:spPr>
            <a:xfrm>
              <a:off x="5642508" y="3535738"/>
              <a:ext cx="919162" cy="919162"/>
            </a:xfrm>
            <a:prstGeom prst="arc">
              <a:avLst>
                <a:gd name="adj1" fmla="val 5420354"/>
                <a:gd name="adj2" fmla="val 10853341"/>
              </a:avLst>
            </a:prstGeom>
            <a:ln w="1905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4BAD9F2-D4E9-4550-94AD-62718F8CADB0}"/>
                </a:ext>
              </a:extLst>
            </p:cNvPr>
            <p:cNvSpPr/>
            <p:nvPr/>
          </p:nvSpPr>
          <p:spPr>
            <a:xfrm>
              <a:off x="6006839" y="3900069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solidFill>
                <a:srgbClr val="EF3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ircle: Hollow 58">
              <a:extLst>
                <a:ext uri="{FF2B5EF4-FFF2-40B4-BE49-F238E27FC236}">
                  <a16:creationId xmlns:a16="http://schemas.microsoft.com/office/drawing/2014/main" id="{E2FB81B1-E92D-4732-A563-A32F6B2E3DFF}"/>
                </a:ext>
              </a:extLst>
            </p:cNvPr>
            <p:cNvSpPr/>
            <p:nvPr/>
          </p:nvSpPr>
          <p:spPr>
            <a:xfrm>
              <a:off x="5887776" y="3781006"/>
              <a:ext cx="428626" cy="428626"/>
            </a:xfrm>
            <a:prstGeom prst="donut">
              <a:avLst>
                <a:gd name="adj" fmla="val 5281"/>
              </a:avLst>
            </a:prstGeom>
            <a:solidFill>
              <a:srgbClr val="EF3078"/>
            </a:solidFill>
            <a:ln>
              <a:solidFill>
                <a:srgbClr val="EF3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Circle: Hollow 59">
              <a:extLst>
                <a:ext uri="{FF2B5EF4-FFF2-40B4-BE49-F238E27FC236}">
                  <a16:creationId xmlns:a16="http://schemas.microsoft.com/office/drawing/2014/main" id="{4B08E80A-7965-45D3-9DFE-571B7DAC6B24}"/>
                </a:ext>
              </a:extLst>
            </p:cNvPr>
            <p:cNvSpPr/>
            <p:nvPr/>
          </p:nvSpPr>
          <p:spPr>
            <a:xfrm>
              <a:off x="5754904" y="3648134"/>
              <a:ext cx="694370" cy="694370"/>
            </a:xfrm>
            <a:prstGeom prst="donut">
              <a:avLst>
                <a:gd name="adj" fmla="val 2879"/>
              </a:avLst>
            </a:prstGeom>
            <a:ln w="1905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C1E954F-15DD-49CA-91FE-DC4EB415F265}"/>
              </a:ext>
            </a:extLst>
          </p:cNvPr>
          <p:cNvCxnSpPr>
            <a:cxnSpLocks/>
            <a:endCxn id="60" idx="4"/>
          </p:cNvCxnSpPr>
          <p:nvPr/>
        </p:nvCxnSpPr>
        <p:spPr>
          <a:xfrm flipH="1" flipV="1">
            <a:off x="7658755" y="5029019"/>
            <a:ext cx="2044" cy="794068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8DCCC7D-CAB2-4C59-9055-50F32AFD0CE5}"/>
              </a:ext>
            </a:extLst>
          </p:cNvPr>
          <p:cNvSpPr/>
          <p:nvPr/>
        </p:nvSpPr>
        <p:spPr>
          <a:xfrm>
            <a:off x="7596383" y="5808112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0DBE9D-4832-4BC4-98C8-7A018CF2C4B5}"/>
              </a:ext>
            </a:extLst>
          </p:cNvPr>
          <p:cNvSpPr txBox="1"/>
          <p:nvPr/>
        </p:nvSpPr>
        <p:spPr>
          <a:xfrm>
            <a:off x="6690897" y="6005740"/>
            <a:ext cx="320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Determine the Customer Clusters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081AB12-5AEA-4FF3-9390-FC9435380430}"/>
              </a:ext>
            </a:extLst>
          </p:cNvPr>
          <p:cNvCxnSpPr>
            <a:cxnSpLocks/>
          </p:cNvCxnSpPr>
          <p:nvPr/>
        </p:nvCxnSpPr>
        <p:spPr>
          <a:xfrm>
            <a:off x="6786189" y="6434581"/>
            <a:ext cx="2048865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560037-8A65-446A-83CA-3BADA9C4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782" y="854003"/>
            <a:ext cx="3944304" cy="384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C1B301-3E8C-425A-A787-3A8964CB12B4}"/>
              </a:ext>
            </a:extLst>
          </p:cNvPr>
          <p:cNvSpPr txBox="1"/>
          <p:nvPr/>
        </p:nvSpPr>
        <p:spPr>
          <a:xfrm>
            <a:off x="10419368" y="-5971"/>
            <a:ext cx="2079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</a:schemeClr>
                </a:solidFill>
                <a:latin typeface="Tw Cen MT" panose="020B0602020104020603" pitchFamily="34" charset="0"/>
              </a:rPr>
              <a:t>research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3C00381-45D2-422F-9902-B3DBFBF8B393}"/>
              </a:ext>
            </a:extLst>
          </p:cNvPr>
          <p:cNvSpPr/>
          <p:nvPr/>
        </p:nvSpPr>
        <p:spPr>
          <a:xfrm rot="16200000">
            <a:off x="9910493" y="-394558"/>
            <a:ext cx="635529" cy="146608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422B59-D72F-4D26-B2EA-C0343BF3A437}"/>
              </a:ext>
            </a:extLst>
          </p:cNvPr>
          <p:cNvSpPr txBox="1"/>
          <p:nvPr/>
        </p:nvSpPr>
        <p:spPr>
          <a:xfrm>
            <a:off x="9222271" y="9878"/>
            <a:ext cx="2079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</a:schemeClr>
                </a:solidFill>
                <a:latin typeface="Tw Cen MT" panose="020B0602020104020603" pitchFamily="34" charset="0"/>
              </a:rPr>
              <a:t>process</a:t>
            </a:r>
          </a:p>
        </p:txBody>
      </p:sp>
      <p:pic>
        <p:nvPicPr>
          <p:cNvPr id="2" name="Graphic 1" descr="House">
            <a:hlinkClick r:id="rId2" action="ppaction://hlinksldjump"/>
            <a:extLst>
              <a:ext uri="{FF2B5EF4-FFF2-40B4-BE49-F238E27FC236}">
                <a16:creationId xmlns:a16="http://schemas.microsoft.com/office/drawing/2014/main" id="{D23FA3FB-2C74-4D46-B35E-AF8F53198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56469" y="6222469"/>
            <a:ext cx="635531" cy="635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905B4A-460E-4775-9787-585071EC22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8628" y="2961730"/>
            <a:ext cx="2703906" cy="37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0959"/>
      </p:ext>
    </p:extLst>
  </p:cSld>
  <p:clrMapOvr>
    <a:masterClrMapping/>
  </p:clrMapOvr>
  <p:transition spd="slow">
    <p:cover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84DEC6A-30E5-4FC2-9D02-23DEF8DD26F6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364D7E-AE3A-4D3C-92F6-72051108CDA1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A015228-32C6-466B-91B8-E2FD258FF371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hlinkClick r:id="rId2" action="ppaction://hlinksldjump"/>
              <a:extLst>
                <a:ext uri="{FF2B5EF4-FFF2-40B4-BE49-F238E27FC236}">
                  <a16:creationId xmlns:a16="http://schemas.microsoft.com/office/drawing/2014/main" id="{81BA5D89-657E-43B9-96E4-EFE3D497FC96}"/>
                </a:ext>
              </a:extLst>
            </p:cNvPr>
            <p:cNvSpPr txBox="1"/>
            <p:nvPr/>
          </p:nvSpPr>
          <p:spPr>
            <a:xfrm rot="16200000">
              <a:off x="10752224" y="3264549"/>
              <a:ext cx="2344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BF66CDF-85EE-4BE3-A59D-22142865C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FC1075-A463-4C03-840C-8846D672F0D0}"/>
              </a:ext>
            </a:extLst>
          </p:cNvPr>
          <p:cNvGrpSpPr/>
          <p:nvPr/>
        </p:nvGrpSpPr>
        <p:grpSpPr>
          <a:xfrm>
            <a:off x="209344" y="0"/>
            <a:ext cx="11447501" cy="6858000"/>
            <a:chOff x="213096" y="0"/>
            <a:chExt cx="11447501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2DE1B78-3099-4C10-9C39-F52804D747E1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07F29D9-BD99-447F-B068-5018B9DDA6E6}"/>
                </a:ext>
              </a:extLst>
            </p:cNvPr>
            <p:cNvSpPr/>
            <p:nvPr/>
          </p:nvSpPr>
          <p:spPr>
            <a:xfrm>
              <a:off x="10490422" y="235396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hlinkClick r:id="rId4" action="ppaction://hlinksldjump"/>
              <a:extLst>
                <a:ext uri="{FF2B5EF4-FFF2-40B4-BE49-F238E27FC236}">
                  <a16:creationId xmlns:a16="http://schemas.microsoft.com/office/drawing/2014/main" id="{E6532644-EAA2-499E-A673-040098074795}"/>
                </a:ext>
              </a:extLst>
            </p:cNvPr>
            <p:cNvSpPr txBox="1"/>
            <p:nvPr/>
          </p:nvSpPr>
          <p:spPr>
            <a:xfrm rot="16200000">
              <a:off x="10207288" y="3268679"/>
              <a:ext cx="23526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research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4BDB7D9-D1C9-453A-9C01-867162D00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8B3928A-F525-4A9C-AA54-A2C6BB701346}"/>
              </a:ext>
            </a:extLst>
          </p:cNvPr>
          <p:cNvGrpSpPr/>
          <p:nvPr/>
        </p:nvGrpSpPr>
        <p:grpSpPr>
          <a:xfrm>
            <a:off x="1157162" y="0"/>
            <a:ext cx="9961092" cy="6858000"/>
            <a:chOff x="490737" y="0"/>
            <a:chExt cx="9961092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AADD1BC-714A-4AD0-9EE7-51C721D94F0F}"/>
                </a:ext>
              </a:extLst>
            </p:cNvPr>
            <p:cNvSpPr/>
            <p:nvPr/>
          </p:nvSpPr>
          <p:spPr>
            <a:xfrm>
              <a:off x="490737" y="0"/>
              <a:ext cx="9961092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D516D1B-C2D0-45CD-BB39-EE2565E1FF64}"/>
                </a:ext>
              </a:extLst>
            </p:cNvPr>
            <p:cNvSpPr/>
            <p:nvPr/>
          </p:nvSpPr>
          <p:spPr>
            <a:xfrm>
              <a:off x="9276293" y="235396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693B153-B8E0-4154-8D3B-B422AA10AD3E}"/>
                </a:ext>
              </a:extLst>
            </p:cNvPr>
            <p:cNvSpPr txBox="1"/>
            <p:nvPr/>
          </p:nvSpPr>
          <p:spPr>
            <a:xfrm rot="16200000">
              <a:off x="9001495" y="3268677"/>
              <a:ext cx="23526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 analysis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BE11204-78FA-435A-9FDC-578BC6DF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42" name="Content Placeholder 18">
            <a:extLst>
              <a:ext uri="{FF2B5EF4-FFF2-40B4-BE49-F238E27FC236}">
                <a16:creationId xmlns:a16="http://schemas.microsoft.com/office/drawing/2014/main" id="{32D987B4-7687-4716-B2E6-13BD81E853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1634640"/>
              </p:ext>
            </p:extLst>
          </p:nvPr>
        </p:nvGraphicFramePr>
        <p:xfrm>
          <a:off x="5511271" y="1166959"/>
          <a:ext cx="3771216" cy="5396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E0AD2CB-7054-45B2-BFCE-03456B314BC4}"/>
              </a:ext>
            </a:extLst>
          </p:cNvPr>
          <p:cNvSpPr/>
          <p:nvPr/>
        </p:nvSpPr>
        <p:spPr>
          <a:xfrm>
            <a:off x="328682" y="-2"/>
            <a:ext cx="1126971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E729303-4812-4E42-88C3-A50DE8B079B1}"/>
              </a:ext>
            </a:extLst>
          </p:cNvPr>
          <p:cNvGrpSpPr/>
          <p:nvPr/>
        </p:nvGrpSpPr>
        <p:grpSpPr>
          <a:xfrm>
            <a:off x="-8243808" y="0"/>
            <a:ext cx="8712676" cy="6858000"/>
            <a:chOff x="718505" y="-1"/>
            <a:chExt cx="8712676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B4FE46B-8FC4-4D79-AD6D-C8F85E953FC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31656E5-2FA9-421C-B011-A7CC0B99AEF0}"/>
                </a:ext>
              </a:extLst>
            </p:cNvPr>
            <p:cNvSpPr/>
            <p:nvPr/>
          </p:nvSpPr>
          <p:spPr>
            <a:xfrm>
              <a:off x="8262781" y="235396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hlinkClick r:id="rId10" action="ppaction://hlinksldjump"/>
              <a:extLst>
                <a:ext uri="{FF2B5EF4-FFF2-40B4-BE49-F238E27FC236}">
                  <a16:creationId xmlns:a16="http://schemas.microsoft.com/office/drawing/2014/main" id="{AF630505-1009-476A-8AED-BB3113DC377B}"/>
                </a:ext>
              </a:extLst>
            </p:cNvPr>
            <p:cNvSpPr txBox="1"/>
            <p:nvPr/>
          </p:nvSpPr>
          <p:spPr>
            <a:xfrm rot="16200000">
              <a:off x="7985047" y="3252161"/>
              <a:ext cx="23526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521A41D-4551-4597-9667-CE92C947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58760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4C80623-C27D-43BE-AA3C-263DEBB7AFE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60" t="506" r="705" b="1278"/>
          <a:stretch/>
        </p:blipFill>
        <p:spPr>
          <a:xfrm>
            <a:off x="892167" y="1642700"/>
            <a:ext cx="4212574" cy="37339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8C88B1-98CD-4148-B53B-85DB24348D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4489" y="337920"/>
            <a:ext cx="5117947" cy="490712"/>
          </a:xfrm>
        </p:spPr>
        <p:txBody>
          <a:bodyPr wrap="square">
            <a:spAutoFit/>
          </a:bodyPr>
          <a:lstStyle/>
          <a:p>
            <a:pPr defTabSz="457200"/>
            <a:r>
              <a:rPr lang="en-US" sz="2800" dirty="0" err="1">
                <a:solidFill>
                  <a:srgbClr val="03A1A4"/>
                </a:solidFill>
                <a:latin typeface="Copperplate Gothic Bold" panose="020E0705020206020404" pitchFamily="34" charset="0"/>
                <a:ea typeface="+mn-ea"/>
                <a:cs typeface="+mn-cs"/>
              </a:rPr>
              <a:t>Analysing</a:t>
            </a:r>
            <a:r>
              <a:rPr lang="en-US" sz="2800" dirty="0">
                <a:solidFill>
                  <a:srgbClr val="03A1A4"/>
                </a:solidFill>
                <a:latin typeface="Copperplate Gothic Bold" panose="020E0705020206020404" pitchFamily="34" charset="0"/>
                <a:ea typeface="+mn-ea"/>
                <a:cs typeface="+mn-cs"/>
              </a:rPr>
              <a:t> </a:t>
            </a:r>
            <a:r>
              <a:rPr lang="en-US" sz="2800">
                <a:solidFill>
                  <a:srgbClr val="03A1A4"/>
                </a:solidFill>
                <a:latin typeface="Copperplate Gothic Bold" panose="020E0705020206020404" pitchFamily="34" charset="0"/>
                <a:ea typeface="+mn-ea"/>
                <a:cs typeface="+mn-cs"/>
              </a:rPr>
              <a:t>the Clusters</a:t>
            </a:r>
            <a:r>
              <a:rPr lang="en-US" sz="2800" dirty="0">
                <a:solidFill>
                  <a:srgbClr val="03A1A4"/>
                </a:solidFill>
                <a:latin typeface="Copperplate Gothic Bold" panose="020E0705020206020404" pitchFamily="34" charset="0"/>
                <a:ea typeface="+mn-ea"/>
                <a:cs typeface="+mn-cs"/>
              </a:rPr>
              <a:t>:</a:t>
            </a:r>
          </a:p>
        </p:txBody>
      </p:sp>
      <p:pic>
        <p:nvPicPr>
          <p:cNvPr id="5" name="Graphic 4" descr="Play">
            <a:hlinkClick r:id="rId10" action="ppaction://hlinksldjump"/>
            <a:extLst>
              <a:ext uri="{FF2B5EF4-FFF2-40B4-BE49-F238E27FC236}">
                <a16:creationId xmlns:a16="http://schemas.microsoft.com/office/drawing/2014/main" id="{645A0E37-FF09-449B-9C02-CDC24F9245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1939" y="6192773"/>
            <a:ext cx="622899" cy="53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56536"/>
      </p:ext>
    </p:extLst>
  </p:cSld>
  <p:clrMapOvr>
    <a:masterClrMapping/>
  </p:clrMapOvr>
  <p:transition spd="slow">
    <p:cover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88B1-98CD-4148-B53B-85DB24348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726"/>
            <a:ext cx="8013192" cy="490712"/>
          </a:xfrm>
        </p:spPr>
        <p:txBody>
          <a:bodyPr wrap="square">
            <a:spAutoFit/>
          </a:bodyPr>
          <a:lstStyle/>
          <a:p>
            <a:r>
              <a:rPr lang="en-US" sz="2800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gneto" panose="04030805050802020D02" pitchFamily="82" charset="0"/>
              </a:rPr>
              <a:t>Young Moderate Spenders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AED9706-B1DF-459A-B00F-C7E21946C666}"/>
              </a:ext>
            </a:extLst>
          </p:cNvPr>
          <p:cNvSpPr/>
          <p:nvPr/>
        </p:nvSpPr>
        <p:spPr>
          <a:xfrm rot="16200000">
            <a:off x="10922949" y="-588015"/>
            <a:ext cx="669459" cy="1868643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52D33A8-41BB-4E3C-BD14-3FEF49690EE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60695525"/>
              </p:ext>
            </p:extLst>
          </p:nvPr>
        </p:nvGraphicFramePr>
        <p:xfrm>
          <a:off x="367682" y="1634123"/>
          <a:ext cx="5728318" cy="4100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1705A1-38BE-4213-90B8-A2B9D9B316FD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2013"/>
          <a:stretch/>
        </p:blipFill>
        <p:spPr>
          <a:xfrm>
            <a:off x="9241318" y="3828625"/>
            <a:ext cx="2583000" cy="24745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F7D1B0-7CFC-42D5-82AD-831287B6AB70}"/>
              </a:ext>
            </a:extLst>
          </p:cNvPr>
          <p:cNvPicPr/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2285" y="1066413"/>
            <a:ext cx="2563395" cy="2467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5794BA-7C55-416F-AABF-BD45597D8C2B}"/>
              </a:ext>
            </a:extLst>
          </p:cNvPr>
          <p:cNvPicPr/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60923" y="1116081"/>
            <a:ext cx="2563395" cy="24176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63522-18A2-4C84-B758-378016D7D106}"/>
              </a:ext>
            </a:extLst>
          </p:cNvPr>
          <p:cNvPicPr/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2286" y="3837503"/>
            <a:ext cx="2563395" cy="2467318"/>
          </a:xfrm>
          <a:prstGeom prst="rect">
            <a:avLst/>
          </a:prstGeom>
        </p:spPr>
      </p:pic>
      <p:pic>
        <p:nvPicPr>
          <p:cNvPr id="4" name="Graphic 3" descr="House">
            <a:hlinkClick r:id="rId15" action="ppaction://hlinksldjump"/>
            <a:extLst>
              <a:ext uri="{FF2B5EF4-FFF2-40B4-BE49-F238E27FC236}">
                <a16:creationId xmlns:a16="http://schemas.microsoft.com/office/drawing/2014/main" id="{2F374B0B-EC88-4BA0-9A15-C64B058BE4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56469" y="6222469"/>
            <a:ext cx="635531" cy="635531"/>
          </a:xfrm>
          <a:prstGeom prst="rect">
            <a:avLst/>
          </a:prstGeom>
        </p:spPr>
      </p:pic>
      <p:sp>
        <p:nvSpPr>
          <p:cNvPr id="5" name="TextBox 4">
            <a:hlinkClick r:id="rId15" action="ppaction://hlinksldjump"/>
            <a:extLst>
              <a:ext uri="{FF2B5EF4-FFF2-40B4-BE49-F238E27FC236}">
                <a16:creationId xmlns:a16="http://schemas.microsoft.com/office/drawing/2014/main" id="{584538DB-9EA7-4E77-B9FA-2E05F2561144}"/>
              </a:ext>
            </a:extLst>
          </p:cNvPr>
          <p:cNvSpPr txBox="1"/>
          <p:nvPr/>
        </p:nvSpPr>
        <p:spPr>
          <a:xfrm>
            <a:off x="10278969" y="-15056"/>
            <a:ext cx="2079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Tw Cen MT" panose="020B0602020104020603" pitchFamily="34" charset="0"/>
              </a:rPr>
              <a:t>result 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Tw Cen MT" panose="020B0602020104020603" pitchFamily="34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815630225"/>
      </p:ext>
    </p:extLst>
  </p:cSld>
  <p:clrMapOvr>
    <a:masterClrMapping/>
  </p:clrMapOvr>
  <p:transition spd="slow">
    <p:cover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88B1-98CD-4148-B53B-85DB24348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930"/>
            <a:ext cx="8013192" cy="490712"/>
          </a:xfrm>
        </p:spPr>
        <p:txBody>
          <a:bodyPr wrap="square">
            <a:spAutoFit/>
          </a:bodyPr>
          <a:lstStyle/>
          <a:p>
            <a:r>
              <a:rPr lang="en-US" sz="2800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gneto" panose="04030805050802020D02" pitchFamily="82" charset="0"/>
              </a:rPr>
              <a:t>Middle-aged Moderate Spenders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AED9706-B1DF-459A-B00F-C7E21946C666}"/>
              </a:ext>
            </a:extLst>
          </p:cNvPr>
          <p:cNvSpPr/>
          <p:nvPr/>
        </p:nvSpPr>
        <p:spPr>
          <a:xfrm rot="16200000">
            <a:off x="10922949" y="-588015"/>
            <a:ext cx="669459" cy="1868643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52D33A8-41BB-4E3C-BD14-3FEF49690EE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17513085"/>
              </p:ext>
            </p:extLst>
          </p:nvPr>
        </p:nvGraphicFramePr>
        <p:xfrm>
          <a:off x="367682" y="1634123"/>
          <a:ext cx="5728318" cy="4100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E37C8DB9-8FFE-4017-AE31-EBEC1DA50DFB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3045" y="3828625"/>
            <a:ext cx="2461273" cy="24745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7D99CB-011F-49C8-A407-0B861C5512D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2287" y="1091247"/>
            <a:ext cx="2506383" cy="24673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E28E86-8A18-431C-A7D0-BF5A0F4B574A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0609" y="1116081"/>
            <a:ext cx="2495571" cy="24176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38ED82-622F-4D9A-9C75-C46E35AA4B80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2287" y="3837503"/>
            <a:ext cx="2475417" cy="2467318"/>
          </a:xfrm>
          <a:prstGeom prst="rect">
            <a:avLst/>
          </a:prstGeom>
        </p:spPr>
      </p:pic>
      <p:pic>
        <p:nvPicPr>
          <p:cNvPr id="4" name="Graphic 3" descr="House">
            <a:hlinkClick r:id="rId11" action="ppaction://hlinksldjump"/>
            <a:extLst>
              <a:ext uri="{FF2B5EF4-FFF2-40B4-BE49-F238E27FC236}">
                <a16:creationId xmlns:a16="http://schemas.microsoft.com/office/drawing/2014/main" id="{E253568F-D1BD-4436-A926-2BDC0D539B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56469" y="6249103"/>
            <a:ext cx="635531" cy="635531"/>
          </a:xfrm>
          <a:prstGeom prst="rect">
            <a:avLst/>
          </a:prstGeom>
        </p:spPr>
      </p:pic>
      <p:sp>
        <p:nvSpPr>
          <p:cNvPr id="5" name="TextBox 4">
            <a:hlinkClick r:id="rId11" action="ppaction://hlinksldjump"/>
            <a:extLst>
              <a:ext uri="{FF2B5EF4-FFF2-40B4-BE49-F238E27FC236}">
                <a16:creationId xmlns:a16="http://schemas.microsoft.com/office/drawing/2014/main" id="{6B1D5F60-11F3-4D5D-B65B-11FE0C680533}"/>
              </a:ext>
            </a:extLst>
          </p:cNvPr>
          <p:cNvSpPr txBox="1"/>
          <p:nvPr/>
        </p:nvSpPr>
        <p:spPr>
          <a:xfrm>
            <a:off x="10278969" y="-15056"/>
            <a:ext cx="2079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Tw Cen MT" panose="020B0602020104020603" pitchFamily="34" charset="0"/>
              </a:rPr>
              <a:t>result 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Tw Cen MT" panose="020B0602020104020603" pitchFamily="34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109200994"/>
      </p:ext>
    </p:extLst>
  </p:cSld>
  <p:clrMapOvr>
    <a:masterClrMapping/>
  </p:clrMapOvr>
  <p:transition spd="slow">
    <p:cover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88B1-98CD-4148-B53B-85DB24348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726"/>
            <a:ext cx="8013192" cy="490712"/>
          </a:xfrm>
        </p:spPr>
        <p:txBody>
          <a:bodyPr wrap="square">
            <a:spAutoFit/>
          </a:bodyPr>
          <a:lstStyle/>
          <a:p>
            <a:r>
              <a:rPr lang="en-US" sz="2800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gneto" panose="04030805050802020D02" pitchFamily="82" charset="0"/>
              </a:rPr>
              <a:t>Young Spendthrifts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AED9706-B1DF-459A-B00F-C7E21946C666}"/>
              </a:ext>
            </a:extLst>
          </p:cNvPr>
          <p:cNvSpPr/>
          <p:nvPr/>
        </p:nvSpPr>
        <p:spPr>
          <a:xfrm rot="16200000">
            <a:off x="10922949" y="-588015"/>
            <a:ext cx="669459" cy="1868643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52D33A8-41BB-4E3C-BD14-3FEF49690EE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15878080"/>
              </p:ext>
            </p:extLst>
          </p:nvPr>
        </p:nvGraphicFramePr>
        <p:xfrm>
          <a:off x="6096000" y="1162975"/>
          <a:ext cx="5728318" cy="5310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18DF78AF-AE91-4D82-87D1-FE6491EAF491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" t="2298"/>
          <a:stretch/>
        </p:blipFill>
        <p:spPr>
          <a:xfrm>
            <a:off x="3146004" y="3934063"/>
            <a:ext cx="2475417" cy="2539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663265-95D9-43F5-B98C-DCEF6543DF6C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" t="2013" b="3644"/>
          <a:stretch/>
        </p:blipFill>
        <p:spPr>
          <a:xfrm>
            <a:off x="514904" y="1187810"/>
            <a:ext cx="2281562" cy="23277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7808AA-03B7-4EE7-8256-E329D3B95D88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" t="3719" b="2691"/>
          <a:stretch/>
        </p:blipFill>
        <p:spPr>
          <a:xfrm>
            <a:off x="3146004" y="1162975"/>
            <a:ext cx="2361637" cy="23525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E16F17-6A43-4299-B3EA-48862C242982}"/>
              </a:ext>
            </a:extLst>
          </p:cNvPr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" t="2013" b="3644"/>
          <a:stretch/>
        </p:blipFill>
        <p:spPr>
          <a:xfrm>
            <a:off x="514903" y="3934063"/>
            <a:ext cx="2361461" cy="2539679"/>
          </a:xfrm>
          <a:prstGeom prst="rect">
            <a:avLst/>
          </a:prstGeom>
        </p:spPr>
      </p:pic>
      <p:pic>
        <p:nvPicPr>
          <p:cNvPr id="4" name="Graphic 3" descr="House">
            <a:hlinkClick r:id="rId11" action="ppaction://hlinksldjump"/>
            <a:extLst>
              <a:ext uri="{FF2B5EF4-FFF2-40B4-BE49-F238E27FC236}">
                <a16:creationId xmlns:a16="http://schemas.microsoft.com/office/drawing/2014/main" id="{C18544BA-3DFB-4026-BB77-04A255D2B5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56469" y="6222469"/>
            <a:ext cx="635531" cy="635531"/>
          </a:xfrm>
          <a:prstGeom prst="rect">
            <a:avLst/>
          </a:prstGeom>
        </p:spPr>
      </p:pic>
      <p:sp>
        <p:nvSpPr>
          <p:cNvPr id="5" name="TextBox 4">
            <a:hlinkClick r:id="rId11" action="ppaction://hlinksldjump"/>
            <a:extLst>
              <a:ext uri="{FF2B5EF4-FFF2-40B4-BE49-F238E27FC236}">
                <a16:creationId xmlns:a16="http://schemas.microsoft.com/office/drawing/2014/main" id="{CD0411CD-9968-4819-9409-1BBCD4F6516B}"/>
              </a:ext>
            </a:extLst>
          </p:cNvPr>
          <p:cNvSpPr txBox="1"/>
          <p:nvPr/>
        </p:nvSpPr>
        <p:spPr>
          <a:xfrm>
            <a:off x="10278969" y="-15056"/>
            <a:ext cx="2079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Tw Cen MT" panose="020B0602020104020603" pitchFamily="34" charset="0"/>
              </a:rPr>
              <a:t>result 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Tw Cen MT" panose="020B0602020104020603" pitchFamily="34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404347397"/>
      </p:ext>
    </p:extLst>
  </p:cSld>
  <p:clrMapOvr>
    <a:masterClrMapping/>
  </p:clrMapOvr>
  <p:transition spd="slow">
    <p:cover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2972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noFill/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2918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9FF904C5-2C25-4A4D-AFDC-CFEB742306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8244" y="1034083"/>
            <a:ext cx="2248014" cy="2248014"/>
          </a:xfrm>
          <a:prstGeom prst="ellipse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2971801" y="3677544"/>
            <a:ext cx="7434072" cy="2254464"/>
            <a:chOff x="2141602" y="3869735"/>
            <a:chExt cx="7434072" cy="2254464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3186691" y="3869735"/>
              <a:ext cx="52389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3A1A4"/>
                  </a:solidFill>
                  <a:latin typeface="Copperplate Gothic Bold" panose="020E0705020206020404" pitchFamily="34" charset="0"/>
                </a:rPr>
                <a:t>Problem Statement: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DE56FF-3E69-4484-9673-AC7FA14D3D89}"/>
                </a:ext>
              </a:extLst>
            </p:cNvPr>
            <p:cNvSpPr txBox="1"/>
            <p:nvPr/>
          </p:nvSpPr>
          <p:spPr>
            <a:xfrm>
              <a:off x="2648083" y="4508371"/>
              <a:ext cx="63381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w Cen MT" panose="020B0602020104020603" pitchFamily="34" charset="0"/>
                </a:rPr>
                <a:t>Customer Segmentation Using K-Means Clustering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141602" y="5200869"/>
              <a:ext cx="74340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ln w="0"/>
                  <a:solidFill>
                    <a:schemeClr val="bg2">
                      <a:lumMod val="20000"/>
                      <a:lumOff val="8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w Cen MT" panose="020B0602020104020603" pitchFamily="34" charset="0"/>
                </a:rPr>
                <a:t>Knowing who your customers is great, but knowing how they behave is even better.</a:t>
              </a:r>
            </a:p>
            <a:p>
              <a:pPr algn="r"/>
              <a:r>
                <a:rPr lang="en-US" dirty="0">
                  <a:ln w="0"/>
                  <a:solidFill>
                    <a:schemeClr val="bg2">
                      <a:lumMod val="20000"/>
                      <a:lumOff val="8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w Cen MT" panose="020B0602020104020603" pitchFamily="34" charset="0"/>
                </a:rPr>
                <a:t>-Jon Miller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D6230C8-655D-4596-A17D-766544DE3B8A}"/>
              </a:ext>
            </a:extLst>
          </p:cNvPr>
          <p:cNvGrpSpPr/>
          <p:nvPr/>
        </p:nvGrpSpPr>
        <p:grpSpPr>
          <a:xfrm>
            <a:off x="10112333" y="5905315"/>
            <a:ext cx="936475" cy="886389"/>
            <a:chOff x="11108796" y="5429103"/>
            <a:chExt cx="936475" cy="886389"/>
          </a:xfrm>
        </p:grpSpPr>
        <p:pic>
          <p:nvPicPr>
            <p:cNvPr id="3" name="Graphic 2" descr="Presentation with checklist RTL">
              <a:hlinkClick r:id="rId5" action="ppaction://hlinksldjump"/>
              <a:extLst>
                <a:ext uri="{FF2B5EF4-FFF2-40B4-BE49-F238E27FC236}">
                  <a16:creationId xmlns:a16="http://schemas.microsoft.com/office/drawing/2014/main" id="{C8B13015-0EFF-42C5-8603-D33625358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99367" y="5429103"/>
              <a:ext cx="692603" cy="69260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EB290B-CADB-40BD-A69E-C505774536C9}"/>
                </a:ext>
              </a:extLst>
            </p:cNvPr>
            <p:cNvSpPr/>
            <p:nvPr/>
          </p:nvSpPr>
          <p:spPr>
            <a:xfrm>
              <a:off x="11108796" y="6007715"/>
              <a:ext cx="93647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pPr algn="ctr"/>
              <a:r>
                <a:rPr lang="en-US" sz="1400" dirty="0">
                  <a:solidFill>
                    <a:srgbClr val="FF5969"/>
                  </a:solidFill>
                  <a:latin typeface="Magneto" panose="04030805050802020D02" pitchFamily="82" charset="0"/>
                </a:rPr>
                <a:t>Details.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8ADDCF-DECC-48FD-90A3-099F42739CA7}"/>
              </a:ext>
            </a:extLst>
          </p:cNvPr>
          <p:cNvGrpSpPr/>
          <p:nvPr/>
        </p:nvGrpSpPr>
        <p:grpSpPr>
          <a:xfrm>
            <a:off x="11141922" y="5971906"/>
            <a:ext cx="591829" cy="819798"/>
            <a:chOff x="11139379" y="5932008"/>
            <a:chExt cx="591829" cy="819798"/>
          </a:xfrm>
        </p:grpSpPr>
        <p:sp>
          <p:nvSpPr>
            <p:cNvPr id="2" name="Action Button: Go Forward or Next 1">
              <a:hlinkClick r:id="rId8" action="ppaction://hlinksldjump" highlightClick="1"/>
              <a:extLst>
                <a:ext uri="{FF2B5EF4-FFF2-40B4-BE49-F238E27FC236}">
                  <a16:creationId xmlns:a16="http://schemas.microsoft.com/office/drawing/2014/main" id="{944CB936-E384-4113-8546-95E5D2BD0EFB}"/>
                </a:ext>
              </a:extLst>
            </p:cNvPr>
            <p:cNvSpPr/>
            <p:nvPr/>
          </p:nvSpPr>
          <p:spPr>
            <a:xfrm>
              <a:off x="11217720" y="5932008"/>
              <a:ext cx="436909" cy="468899"/>
            </a:xfrm>
            <a:prstGeom prst="actionButtonForwardNex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0754E5-2C98-4598-AC32-E2E34EEAF313}"/>
                </a:ext>
              </a:extLst>
            </p:cNvPr>
            <p:cNvSpPr/>
            <p:nvPr/>
          </p:nvSpPr>
          <p:spPr>
            <a:xfrm>
              <a:off x="11139379" y="6444029"/>
              <a:ext cx="591829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pPr algn="ctr"/>
              <a:r>
                <a:rPr lang="en-US" sz="1400" dirty="0">
                  <a:solidFill>
                    <a:srgbClr val="FF5969"/>
                  </a:solidFill>
                  <a:latin typeface="Lucida Handwriting" panose="03010101010101010101" pitchFamily="66" charset="0"/>
                </a:rPr>
                <a:t>Skip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472BCE-DB24-432F-931E-3ACAD1920C44}"/>
              </a:ext>
            </a:extLst>
          </p:cNvPr>
          <p:cNvGrpSpPr/>
          <p:nvPr/>
        </p:nvGrpSpPr>
        <p:grpSpPr>
          <a:xfrm>
            <a:off x="-9991256" y="1"/>
            <a:ext cx="11447501" cy="6858000"/>
            <a:chOff x="213096" y="0"/>
            <a:chExt cx="11447501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85073AD-812A-4BC7-931D-32EA42172C2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A891717-C1A0-4DEC-98E5-A4C30B60B07D}"/>
                </a:ext>
              </a:extLst>
            </p:cNvPr>
            <p:cNvSpPr/>
            <p:nvPr/>
          </p:nvSpPr>
          <p:spPr>
            <a:xfrm>
              <a:off x="10490422" y="235396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9305AE-3345-4C3E-93F5-B070F3DA07DA}"/>
                </a:ext>
              </a:extLst>
            </p:cNvPr>
            <p:cNvSpPr txBox="1"/>
            <p:nvPr/>
          </p:nvSpPr>
          <p:spPr>
            <a:xfrm rot="16200000">
              <a:off x="10207288" y="3268679"/>
              <a:ext cx="23526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research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ECA5923-E168-4793-9E58-6B67B3E72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D135A8-F5DE-4531-939B-4D942DBA262A}"/>
              </a:ext>
            </a:extLst>
          </p:cNvPr>
          <p:cNvGrpSpPr/>
          <p:nvPr/>
        </p:nvGrpSpPr>
        <p:grpSpPr>
          <a:xfrm>
            <a:off x="-9043439" y="1"/>
            <a:ext cx="9961092" cy="6858000"/>
            <a:chOff x="491575" y="0"/>
            <a:chExt cx="9961092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2994A80-E1E2-4718-AF7A-549674B5865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1169C42-1655-48F5-8432-1EB097DC769B}"/>
                </a:ext>
              </a:extLst>
            </p:cNvPr>
            <p:cNvSpPr/>
            <p:nvPr/>
          </p:nvSpPr>
          <p:spPr>
            <a:xfrm>
              <a:off x="9276293" y="235396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hlinkClick r:id="rId9" action="ppaction://hlinksldjump"/>
              <a:extLst>
                <a:ext uri="{FF2B5EF4-FFF2-40B4-BE49-F238E27FC236}">
                  <a16:creationId xmlns:a16="http://schemas.microsoft.com/office/drawing/2014/main" id="{BA6C10F0-7AFD-4740-9C83-E26C7ECBB83F}"/>
                </a:ext>
              </a:extLst>
            </p:cNvPr>
            <p:cNvSpPr txBox="1"/>
            <p:nvPr/>
          </p:nvSpPr>
          <p:spPr>
            <a:xfrm rot="16200000">
              <a:off x="9001495" y="3299454"/>
              <a:ext cx="2352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result analysis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F0DFBED-6BF8-440C-9A1A-221AC7551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DD8CA31-5282-4F00-9053-E59203DC0EF4}"/>
              </a:ext>
            </a:extLst>
          </p:cNvPr>
          <p:cNvGrpSpPr/>
          <p:nvPr/>
        </p:nvGrpSpPr>
        <p:grpSpPr>
          <a:xfrm>
            <a:off x="-8274072" y="0"/>
            <a:ext cx="8694388" cy="6858000"/>
            <a:chOff x="718505" y="-1"/>
            <a:chExt cx="8694388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0A7DC0E-006F-497F-9158-2FEEA10105D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hlinkClick r:id="rId10" action="ppaction://hlinksldjump"/>
              <a:extLst>
                <a:ext uri="{FF2B5EF4-FFF2-40B4-BE49-F238E27FC236}">
                  <a16:creationId xmlns:a16="http://schemas.microsoft.com/office/drawing/2014/main" id="{BA7CCAEF-B061-4D8E-A804-69D1B53AD5DD}"/>
                </a:ext>
              </a:extLst>
            </p:cNvPr>
            <p:cNvSpPr/>
            <p:nvPr/>
          </p:nvSpPr>
          <p:spPr>
            <a:xfrm>
              <a:off x="8244493" y="235396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FF1FD98-A6CF-4101-8949-4D403D9FA738}"/>
                </a:ext>
              </a:extLst>
            </p:cNvPr>
            <p:cNvSpPr txBox="1"/>
            <p:nvPr/>
          </p:nvSpPr>
          <p:spPr>
            <a:xfrm rot="16200000">
              <a:off x="7966758" y="3252160"/>
              <a:ext cx="23526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390E8BE-10C4-4B4A-9115-6C9F50CA4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p:transition spd="slow">
    <p:cover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88B1-98CD-4148-B53B-85DB24348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726"/>
            <a:ext cx="8013192" cy="490712"/>
          </a:xfrm>
        </p:spPr>
        <p:txBody>
          <a:bodyPr wrap="square">
            <a:spAutoFit/>
          </a:bodyPr>
          <a:lstStyle/>
          <a:p>
            <a:r>
              <a:rPr lang="en-US" sz="2800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gneto" panose="04030805050802020D02" pitchFamily="82" charset="0"/>
              </a:rPr>
              <a:t>Prime Customers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AED9706-B1DF-459A-B00F-C7E21946C666}"/>
              </a:ext>
            </a:extLst>
          </p:cNvPr>
          <p:cNvSpPr/>
          <p:nvPr/>
        </p:nvSpPr>
        <p:spPr>
          <a:xfrm rot="16200000">
            <a:off x="10922949" y="-588015"/>
            <a:ext cx="669459" cy="1868643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52D33A8-41BB-4E3C-BD14-3FEF49690EE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0863758"/>
              </p:ext>
            </p:extLst>
          </p:nvPr>
        </p:nvGraphicFramePr>
        <p:xfrm>
          <a:off x="5987233" y="1559295"/>
          <a:ext cx="5728318" cy="4696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49AFCF74-E066-46CC-8A04-E20E865EF4AE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87" y="3907438"/>
            <a:ext cx="2334618" cy="2474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19D84A-F87D-4EFF-8162-B7806D4A044D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6745" y="3952912"/>
            <a:ext cx="2274832" cy="2467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5DE17C-4CB1-4849-A913-ADD327026430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669" y="1151849"/>
            <a:ext cx="2340136" cy="24176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71126F-3817-40F7-BBEF-A33E9AE29EA6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6745" y="1127016"/>
            <a:ext cx="2334618" cy="2467318"/>
          </a:xfrm>
          <a:prstGeom prst="rect">
            <a:avLst/>
          </a:prstGeom>
        </p:spPr>
      </p:pic>
      <p:pic>
        <p:nvPicPr>
          <p:cNvPr id="4" name="Graphic 3" descr="House">
            <a:hlinkClick r:id="rId11" action="ppaction://hlinksldjump"/>
            <a:extLst>
              <a:ext uri="{FF2B5EF4-FFF2-40B4-BE49-F238E27FC236}">
                <a16:creationId xmlns:a16="http://schemas.microsoft.com/office/drawing/2014/main" id="{704D6EC0-3C13-470D-817F-2FC780FE02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56469" y="6231347"/>
            <a:ext cx="635531" cy="635531"/>
          </a:xfrm>
          <a:prstGeom prst="rect">
            <a:avLst/>
          </a:prstGeom>
        </p:spPr>
      </p:pic>
      <p:sp>
        <p:nvSpPr>
          <p:cNvPr id="5" name="TextBox 4">
            <a:hlinkClick r:id="rId11" action="ppaction://hlinksldjump"/>
            <a:extLst>
              <a:ext uri="{FF2B5EF4-FFF2-40B4-BE49-F238E27FC236}">
                <a16:creationId xmlns:a16="http://schemas.microsoft.com/office/drawing/2014/main" id="{E116BBA5-1477-412D-8312-4380AE1AFA0B}"/>
              </a:ext>
            </a:extLst>
          </p:cNvPr>
          <p:cNvSpPr txBox="1"/>
          <p:nvPr/>
        </p:nvSpPr>
        <p:spPr>
          <a:xfrm>
            <a:off x="10278969" y="-15056"/>
            <a:ext cx="2079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Tw Cen MT" panose="020B0602020104020603" pitchFamily="34" charset="0"/>
              </a:rPr>
              <a:t>result 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Tw Cen MT" panose="020B0602020104020603" pitchFamily="34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390979130"/>
      </p:ext>
    </p:extLst>
  </p:cSld>
  <p:clrMapOvr>
    <a:masterClrMapping/>
  </p:clrMapOvr>
  <p:transition spd="slow">
    <p:cover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88B1-98CD-4148-B53B-85DB24348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726"/>
            <a:ext cx="8013192" cy="490712"/>
          </a:xfrm>
        </p:spPr>
        <p:txBody>
          <a:bodyPr wrap="square">
            <a:spAutoFit/>
          </a:bodyPr>
          <a:lstStyle/>
          <a:p>
            <a:r>
              <a:rPr lang="en-US" sz="2800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gneto" panose="04030805050802020D02" pitchFamily="82" charset="0"/>
              </a:rPr>
              <a:t>Low Budget Methodical Customers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AED9706-B1DF-459A-B00F-C7E21946C666}"/>
              </a:ext>
            </a:extLst>
          </p:cNvPr>
          <p:cNvSpPr/>
          <p:nvPr/>
        </p:nvSpPr>
        <p:spPr>
          <a:xfrm rot="16200000">
            <a:off x="10922949" y="-588015"/>
            <a:ext cx="669459" cy="1868643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52D33A8-41BB-4E3C-BD14-3FEF49690EE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05026729"/>
              </p:ext>
            </p:extLst>
          </p:nvPr>
        </p:nvGraphicFramePr>
        <p:xfrm>
          <a:off x="291483" y="1701338"/>
          <a:ext cx="5728318" cy="4696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3538FFE1-E749-4525-A317-87A285959B13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2623" y="3933304"/>
            <a:ext cx="2334618" cy="2464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CC9C6B-2753-4458-9AB2-C5D3EE0093F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85941" y="3930305"/>
            <a:ext cx="2274832" cy="2467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93E2F-83C4-41A0-A2CE-AAE0B086A119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2184" y="1149748"/>
            <a:ext cx="2315497" cy="24176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362364-0A23-434C-AC8C-A1264ED2E22E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85941" y="1170420"/>
            <a:ext cx="2334618" cy="2376308"/>
          </a:xfrm>
          <a:prstGeom prst="rect">
            <a:avLst/>
          </a:prstGeom>
        </p:spPr>
      </p:pic>
      <p:pic>
        <p:nvPicPr>
          <p:cNvPr id="5" name="Graphic 4" descr="House">
            <a:hlinkClick r:id="rId11" action="ppaction://hlinksldjump"/>
            <a:extLst>
              <a:ext uri="{FF2B5EF4-FFF2-40B4-BE49-F238E27FC236}">
                <a16:creationId xmlns:a16="http://schemas.microsoft.com/office/drawing/2014/main" id="{6234A7E6-00F3-4F19-A5DF-A7B00B2C34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56469" y="6222469"/>
            <a:ext cx="635531" cy="635531"/>
          </a:xfrm>
          <a:prstGeom prst="rect">
            <a:avLst/>
          </a:prstGeom>
        </p:spPr>
      </p:pic>
      <p:sp>
        <p:nvSpPr>
          <p:cNvPr id="4" name="TextBox 3">
            <a:hlinkClick r:id="rId11" action="ppaction://hlinksldjump"/>
            <a:extLst>
              <a:ext uri="{FF2B5EF4-FFF2-40B4-BE49-F238E27FC236}">
                <a16:creationId xmlns:a16="http://schemas.microsoft.com/office/drawing/2014/main" id="{5C1F4805-AF8B-49BF-9FB3-6FF65E1142E6}"/>
              </a:ext>
            </a:extLst>
          </p:cNvPr>
          <p:cNvSpPr txBox="1"/>
          <p:nvPr/>
        </p:nvSpPr>
        <p:spPr>
          <a:xfrm>
            <a:off x="10278969" y="-15056"/>
            <a:ext cx="2079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Tw Cen MT" panose="020B0602020104020603" pitchFamily="34" charset="0"/>
              </a:rPr>
              <a:t>result 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Tw Cen MT" panose="020B0602020104020603" pitchFamily="34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456923189"/>
      </p:ext>
    </p:extLst>
  </p:cSld>
  <p:clrMapOvr>
    <a:masterClrMapping/>
  </p:clrMapOvr>
  <p:transition spd="slow">
    <p:cover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88B1-98CD-4148-B53B-85DB24348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2" y="460376"/>
            <a:ext cx="9087034" cy="490712"/>
          </a:xfrm>
        </p:spPr>
        <p:txBody>
          <a:bodyPr wrap="square">
            <a:spAutoFit/>
          </a:bodyPr>
          <a:lstStyle/>
          <a:p>
            <a:r>
              <a:rPr lang="en-US" sz="2800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gneto" panose="04030805050802020D02" pitchFamily="82" charset="0"/>
              </a:rPr>
              <a:t>Middle-aged, High Earner, Low Spenders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AED9706-B1DF-459A-B00F-C7E21946C666}"/>
              </a:ext>
            </a:extLst>
          </p:cNvPr>
          <p:cNvSpPr/>
          <p:nvPr/>
        </p:nvSpPr>
        <p:spPr>
          <a:xfrm rot="16200000">
            <a:off x="10922949" y="-588015"/>
            <a:ext cx="669459" cy="1868643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hlinkClick r:id="rId2" action="ppaction://hlinksldjump"/>
            <a:extLst>
              <a:ext uri="{FF2B5EF4-FFF2-40B4-BE49-F238E27FC236}">
                <a16:creationId xmlns:a16="http://schemas.microsoft.com/office/drawing/2014/main" id="{D2446731-11BA-4BA1-BC55-3892B457ABBA}"/>
              </a:ext>
            </a:extLst>
          </p:cNvPr>
          <p:cNvSpPr txBox="1"/>
          <p:nvPr/>
        </p:nvSpPr>
        <p:spPr>
          <a:xfrm>
            <a:off x="10278969" y="-15056"/>
            <a:ext cx="2079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Tw Cen MT" panose="020B0602020104020603" pitchFamily="34" charset="0"/>
              </a:rPr>
              <a:t>result 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Tw Cen MT" panose="020B0602020104020603" pitchFamily="34" charset="0"/>
              </a:rPr>
              <a:t>analysis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52D33A8-41BB-4E3C-BD14-3FEF49690EE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26786308"/>
              </p:ext>
            </p:extLst>
          </p:nvPr>
        </p:nvGraphicFramePr>
        <p:xfrm>
          <a:off x="5999824" y="1621439"/>
          <a:ext cx="5728318" cy="4696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B9B4BC38-BBAA-4019-B7BF-82909BF16116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743" y="4057592"/>
            <a:ext cx="2261075" cy="2464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7401FE-15B5-4EA7-89C7-0362D99E83BD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" r="2901"/>
          <a:stretch/>
        </p:blipFill>
        <p:spPr>
          <a:xfrm>
            <a:off x="3230468" y="4057591"/>
            <a:ext cx="2247041" cy="2464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1CEAE4-09FF-4533-8D5A-9FF318A07B39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942" y="1253365"/>
            <a:ext cx="2259797" cy="24176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3D1DBB-DE1D-4CC7-8235-04F83CEB1DAE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7715" y="1294708"/>
            <a:ext cx="2259796" cy="2376308"/>
          </a:xfrm>
          <a:prstGeom prst="rect">
            <a:avLst/>
          </a:prstGeom>
        </p:spPr>
      </p:pic>
      <p:pic>
        <p:nvPicPr>
          <p:cNvPr id="6" name="Graphic 5" descr="House">
            <a:hlinkClick r:id="rId2" action="ppaction://hlinksldjump"/>
            <a:extLst>
              <a:ext uri="{FF2B5EF4-FFF2-40B4-BE49-F238E27FC236}">
                <a16:creationId xmlns:a16="http://schemas.microsoft.com/office/drawing/2014/main" id="{B9A5B86B-0153-4F4D-91F0-B36FB40E78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56469" y="6222469"/>
            <a:ext cx="635531" cy="6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03635"/>
      </p:ext>
    </p:extLst>
  </p:cSld>
  <p:clrMapOvr>
    <a:masterClrMapping/>
  </p:clrMapOvr>
  <p:transition spd="slow">
    <p:cover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84DEC6A-30E5-4FC2-9D02-23DEF8DD26F6}"/>
              </a:ext>
            </a:extLst>
          </p:cNvPr>
          <p:cNvGrpSpPr/>
          <p:nvPr/>
        </p:nvGrpSpPr>
        <p:grpSpPr>
          <a:xfrm>
            <a:off x="-290920" y="-1"/>
            <a:ext cx="12482920" cy="6858000"/>
            <a:chOff x="-290920" y="0"/>
            <a:chExt cx="1248292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364D7E-AE3A-4D3C-92F6-72051108CDA1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A015228-32C6-466B-91B8-E2FD258FF371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hlinkClick r:id="rId2" action="ppaction://hlinksldjump"/>
              <a:extLst>
                <a:ext uri="{FF2B5EF4-FFF2-40B4-BE49-F238E27FC236}">
                  <a16:creationId xmlns:a16="http://schemas.microsoft.com/office/drawing/2014/main" id="{81BA5D89-657E-43B9-96E4-EFE3D497FC96}"/>
                </a:ext>
              </a:extLst>
            </p:cNvPr>
            <p:cNvSpPr txBox="1"/>
            <p:nvPr/>
          </p:nvSpPr>
          <p:spPr>
            <a:xfrm rot="16200000">
              <a:off x="10756916" y="3295327"/>
              <a:ext cx="23443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BF66CDF-85EE-4BE3-A59D-22142865C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FC1075-A463-4C03-840C-8846D672F0D0}"/>
              </a:ext>
            </a:extLst>
          </p:cNvPr>
          <p:cNvGrpSpPr/>
          <p:nvPr/>
        </p:nvGrpSpPr>
        <p:grpSpPr>
          <a:xfrm>
            <a:off x="252763" y="-1"/>
            <a:ext cx="11447501" cy="6858000"/>
            <a:chOff x="249672" y="0"/>
            <a:chExt cx="11447501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2DE1B78-3099-4C10-9C39-F52804D747E1}"/>
                </a:ext>
              </a:extLst>
            </p:cNvPr>
            <p:cNvSpPr/>
            <p:nvPr/>
          </p:nvSpPr>
          <p:spPr>
            <a:xfrm>
              <a:off x="249672" y="0"/>
              <a:ext cx="11447501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07F29D9-BD99-447F-B068-5018B9DDA6E6}"/>
                </a:ext>
              </a:extLst>
            </p:cNvPr>
            <p:cNvSpPr/>
            <p:nvPr/>
          </p:nvSpPr>
          <p:spPr>
            <a:xfrm>
              <a:off x="10526791" y="235395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4BDB7D9-D1C9-453A-9C01-867162D00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8B3928A-F525-4A9C-AA54-A2C6BB701346}"/>
              </a:ext>
            </a:extLst>
          </p:cNvPr>
          <p:cNvGrpSpPr/>
          <p:nvPr/>
        </p:nvGrpSpPr>
        <p:grpSpPr>
          <a:xfrm>
            <a:off x="-155447" y="-1"/>
            <a:ext cx="11347876" cy="6858000"/>
            <a:chOff x="474669" y="0"/>
            <a:chExt cx="9970024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AADD1BC-714A-4AD0-9EE7-51C721D94F0F}"/>
                </a:ext>
              </a:extLst>
            </p:cNvPr>
            <p:cNvSpPr/>
            <p:nvPr/>
          </p:nvSpPr>
          <p:spPr>
            <a:xfrm>
              <a:off x="474669" y="0"/>
              <a:ext cx="9961092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D516D1B-C2D0-45CD-BB39-EE2565E1FF64}"/>
                </a:ext>
              </a:extLst>
            </p:cNvPr>
            <p:cNvSpPr/>
            <p:nvPr/>
          </p:nvSpPr>
          <p:spPr>
            <a:xfrm>
              <a:off x="9276293" y="235396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hlinkClick r:id="rId4" action="ppaction://hlinksldjump"/>
              <a:extLst>
                <a:ext uri="{FF2B5EF4-FFF2-40B4-BE49-F238E27FC236}">
                  <a16:creationId xmlns:a16="http://schemas.microsoft.com/office/drawing/2014/main" id="{C693B153-B8E0-4154-8D3B-B422AA10AD3E}"/>
                </a:ext>
              </a:extLst>
            </p:cNvPr>
            <p:cNvSpPr txBox="1"/>
            <p:nvPr/>
          </p:nvSpPr>
          <p:spPr>
            <a:xfrm rot="16200000">
              <a:off x="9017563" y="3322139"/>
              <a:ext cx="2352657" cy="416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result analysis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BE11204-78FA-435A-9FDC-578BC6DF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6" name="Rectangle 45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5E1B08C3-8133-477B-A10B-A8790A23EAD3}"/>
              </a:ext>
            </a:extLst>
          </p:cNvPr>
          <p:cNvSpPr/>
          <p:nvPr/>
        </p:nvSpPr>
        <p:spPr>
          <a:xfrm>
            <a:off x="-683594" y="0"/>
            <a:ext cx="1133771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A2E6E23-0C97-4AED-ADCE-BE71DB0BB930}"/>
              </a:ext>
            </a:extLst>
          </p:cNvPr>
          <p:cNvSpPr/>
          <p:nvPr/>
        </p:nvSpPr>
        <p:spPr>
          <a:xfrm>
            <a:off x="9483786" y="2353959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A4EDD6-3ABA-429A-A3B9-EF2955462564}"/>
              </a:ext>
            </a:extLst>
          </p:cNvPr>
          <p:cNvSpPr txBox="1"/>
          <p:nvPr/>
        </p:nvSpPr>
        <p:spPr>
          <a:xfrm rot="16200000">
            <a:off x="9096354" y="3252159"/>
            <a:ext cx="2587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0EEF0"/>
                </a:solidFill>
                <a:latin typeface="Tw Cen MT" panose="020B0602020104020603" pitchFamily="34" charset="0"/>
              </a:rPr>
              <a:t>conclusion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715DDA-AA66-489D-B7EF-577F9DE06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588707" y="3247470"/>
            <a:ext cx="530600" cy="530600"/>
          </a:xfrm>
          <a:prstGeom prst="rect">
            <a:avLst/>
          </a:prstGeom>
        </p:spPr>
      </p:pic>
      <p:pic>
        <p:nvPicPr>
          <p:cNvPr id="4" name="Picture 3">
            <a:hlinkClick r:id="rId5" action="ppaction://hlinksldjump"/>
            <a:extLst>
              <a:ext uri="{FF2B5EF4-FFF2-40B4-BE49-F238E27FC236}">
                <a16:creationId xmlns:a16="http://schemas.microsoft.com/office/drawing/2014/main" id="{856DDE06-50BA-48E7-8EA0-5D1B593B8A5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551566" y="5172629"/>
            <a:ext cx="1329873" cy="16853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8C88B1-98CD-4148-B53B-85DB24348D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1573" y="475642"/>
            <a:ext cx="5117947" cy="490712"/>
          </a:xfrm>
        </p:spPr>
        <p:txBody>
          <a:bodyPr wrap="square">
            <a:spAutoFit/>
          </a:bodyPr>
          <a:lstStyle/>
          <a:p>
            <a:pPr defTabSz="457200"/>
            <a:r>
              <a:rPr lang="en-US" sz="2800" dirty="0">
                <a:solidFill>
                  <a:srgbClr val="03A1A4"/>
                </a:solidFill>
                <a:latin typeface="Copperplate Gothic Bold" panose="020E0705020206020404" pitchFamily="34" charset="0"/>
                <a:ea typeface="+mn-ea"/>
                <a:cs typeface="+mn-cs"/>
              </a:rPr>
              <a:t>Conclusion: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787066-8129-446D-95E5-56DD7D7F8997}"/>
              </a:ext>
            </a:extLst>
          </p:cNvPr>
          <p:cNvGrpSpPr/>
          <p:nvPr/>
        </p:nvGrpSpPr>
        <p:grpSpPr>
          <a:xfrm>
            <a:off x="9780261" y="6069133"/>
            <a:ext cx="1076676" cy="738664"/>
            <a:chOff x="9505118" y="6012238"/>
            <a:chExt cx="1076676" cy="738664"/>
          </a:xfrm>
        </p:grpSpPr>
        <p:sp>
          <p:nvSpPr>
            <p:cNvPr id="11" name="Action Button: Go to End 10">
              <a:hlinkClick r:id="" action="ppaction://hlinkshowjump?jump=lastslide" highlightClick="1"/>
              <a:extLst>
                <a:ext uri="{FF2B5EF4-FFF2-40B4-BE49-F238E27FC236}">
                  <a16:creationId xmlns:a16="http://schemas.microsoft.com/office/drawing/2014/main" id="{DA3F033B-0A28-40F3-8B6A-F1ABE933B515}"/>
                </a:ext>
              </a:extLst>
            </p:cNvPr>
            <p:cNvSpPr/>
            <p:nvPr/>
          </p:nvSpPr>
          <p:spPr>
            <a:xfrm>
              <a:off x="9646920" y="6012238"/>
              <a:ext cx="426830" cy="369332"/>
            </a:xfrm>
            <a:prstGeom prst="actionButtonEnd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FE317E-0CEB-42B2-893B-76DF98C40B82}"/>
                </a:ext>
              </a:extLst>
            </p:cNvPr>
            <p:cNvSpPr txBox="1"/>
            <p:nvPr/>
          </p:nvSpPr>
          <p:spPr>
            <a:xfrm>
              <a:off x="9505118" y="6381570"/>
              <a:ext cx="107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rgbClr val="92D050"/>
                  </a:solidFill>
                  <a:latin typeface="Magneto" panose="04030805050802020D02" pitchFamily="82" charset="0"/>
                </a:rPr>
                <a:t>End</a:t>
              </a:r>
            </a:p>
          </p:txBody>
        </p:sp>
      </p:grpSp>
      <p:graphicFrame>
        <p:nvGraphicFramePr>
          <p:cNvPr id="8" name="Diagram 7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BCAF61F8-E647-4263-A29F-C53977E855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6884819"/>
              </p:ext>
            </p:extLst>
          </p:nvPr>
        </p:nvGraphicFramePr>
        <p:xfrm>
          <a:off x="234181" y="144199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>
            <a:hlinkClick r:id="rId12" action="ppaction://hlinksldjump"/>
            <a:extLst>
              <a:ext uri="{FF2B5EF4-FFF2-40B4-BE49-F238E27FC236}">
                <a16:creationId xmlns:a16="http://schemas.microsoft.com/office/drawing/2014/main" id="{9E21A339-A43C-4EE0-8121-C78BEFC8D5C1}"/>
              </a:ext>
            </a:extLst>
          </p:cNvPr>
          <p:cNvSpPr txBox="1"/>
          <p:nvPr/>
        </p:nvSpPr>
        <p:spPr>
          <a:xfrm rot="16200000">
            <a:off x="10267859" y="3306847"/>
            <a:ext cx="2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442935917"/>
      </p:ext>
    </p:extLst>
  </p:cSld>
  <p:clrMapOvr>
    <a:masterClrMapping/>
  </p:clrMapOvr>
  <p:transition spd="slow">
    <p:cover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hlinkClick r:id="rId2" action="ppaction://hlinksldjump"/>
            <a:extLst>
              <a:ext uri="{FF2B5EF4-FFF2-40B4-BE49-F238E27FC236}">
                <a16:creationId xmlns:a16="http://schemas.microsoft.com/office/drawing/2014/main" id="{287DCB4A-2FEA-4DC2-B4EC-23E727B3AF13}"/>
              </a:ext>
            </a:extLst>
          </p:cNvPr>
          <p:cNvSpPr/>
          <p:nvPr/>
        </p:nvSpPr>
        <p:spPr>
          <a:xfrm rot="16200000">
            <a:off x="10965279" y="-415279"/>
            <a:ext cx="635529" cy="146608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113D7-440E-439A-B85F-C90B60077834}"/>
              </a:ext>
            </a:extLst>
          </p:cNvPr>
          <p:cNvSpPr txBox="1"/>
          <p:nvPr/>
        </p:nvSpPr>
        <p:spPr>
          <a:xfrm>
            <a:off x="10243458" y="91477"/>
            <a:ext cx="207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Tw Cen MT" panose="020B0602020104020603" pitchFamily="34" charset="0"/>
              </a:rPr>
              <a:t>conclusion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32BD7-E658-47B3-AAB2-51E356E7EDF7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1420"/>
            <a:ext cx="5128973" cy="347846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6E4B0E9-DB0B-4D9D-8B3D-D96D3C5311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0565942"/>
              </p:ext>
            </p:extLst>
          </p:nvPr>
        </p:nvGraphicFramePr>
        <p:xfrm>
          <a:off x="4814680" y="855013"/>
          <a:ext cx="737732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2D48D3A-6308-4D0C-8D34-41DF04C9F883}"/>
              </a:ext>
            </a:extLst>
          </p:cNvPr>
          <p:cNvSpPr/>
          <p:nvPr/>
        </p:nvSpPr>
        <p:spPr>
          <a:xfrm>
            <a:off x="11283043" y="6098959"/>
            <a:ext cx="908957" cy="7590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Graphic 4" descr="Arrow Horizontal U turn">
            <a:hlinkClick r:id="rId2" action="ppaction://hlinksldjump"/>
            <a:extLst>
              <a:ext uri="{FF2B5EF4-FFF2-40B4-BE49-F238E27FC236}">
                <a16:creationId xmlns:a16="http://schemas.microsoft.com/office/drawing/2014/main" id="{B00D00B5-600F-4BCC-9DD9-E3B1705996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94305" y="6135263"/>
            <a:ext cx="686432" cy="68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12945"/>
      </p:ext>
    </p:extLst>
  </p:cSld>
  <p:clrMapOvr>
    <a:masterClrMapping/>
  </p:clrMapOvr>
  <p:transition spd="slow">
    <p:cover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0E1790-24C3-413E-8D59-BE671CF8F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863511" y="-1"/>
            <a:ext cx="14166347" cy="8969079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 rot="444444">
            <a:off x="3350400" y="1579419"/>
            <a:ext cx="4214183" cy="1126914"/>
          </a:xfrm>
          <a:prstGeom prst="rect">
            <a:avLst/>
          </a:prstGeom>
        </p:spPr>
        <p:txBody>
          <a:bodyPr anchor="ctr">
            <a:prstTxWarp prst="textArchUp">
              <a:avLst/>
            </a:prstTxWarp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cap="none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lonna MT" panose="04020805060202030203" pitchFamily="82" charset="0"/>
                <a:ea typeface="+mn-ea"/>
                <a:cs typeface="+mn-cs"/>
              </a:rPr>
              <a:t>THE END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102" y="4484538"/>
            <a:ext cx="5030898" cy="2834793"/>
          </a:xfrm>
          <a:prstGeom prst="round2DiagRect">
            <a:avLst>
              <a:gd name="adj1" fmla="val 5000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2932295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1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1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ord 6">
            <a:extLst>
              <a:ext uri="{FF2B5EF4-FFF2-40B4-BE49-F238E27FC236}">
                <a16:creationId xmlns:a16="http://schemas.microsoft.com/office/drawing/2014/main" id="{94040220-960F-41F7-B298-5434724D5BFF}"/>
              </a:ext>
            </a:extLst>
          </p:cNvPr>
          <p:cNvSpPr/>
          <p:nvPr/>
        </p:nvSpPr>
        <p:spPr>
          <a:xfrm flipH="1">
            <a:off x="-2359152" y="1243584"/>
            <a:ext cx="5706868" cy="5376671"/>
          </a:xfrm>
          <a:prstGeom prst="chord">
            <a:avLst>
              <a:gd name="adj1" fmla="val 4489026"/>
              <a:gd name="adj2" fmla="val 17142569"/>
            </a:avLst>
          </a:prstGeom>
          <a:solidFill>
            <a:srgbClr val="F4F3F9"/>
          </a:solidFill>
          <a:ln>
            <a:solidFill>
              <a:srgbClr val="A8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EDED4131-87B0-4EEF-9843-78FC19E618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77" r="-17211" b="-16300"/>
          <a:stretch/>
        </p:blipFill>
        <p:spPr>
          <a:xfrm>
            <a:off x="-76077" y="1243584"/>
            <a:ext cx="3083386" cy="5455247"/>
          </a:xfrm>
        </p:spPr>
      </p:pic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1CF7980E-E9AB-4431-B7C5-FD97A8067FAB}"/>
              </a:ext>
            </a:extLst>
          </p:cNvPr>
          <p:cNvSpPr/>
          <p:nvPr/>
        </p:nvSpPr>
        <p:spPr>
          <a:xfrm>
            <a:off x="4552218" y="3557067"/>
            <a:ext cx="7239000" cy="9017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2D74231-F9C5-4C85-B060-7A58D357A5E7}"/>
              </a:ext>
            </a:extLst>
          </p:cNvPr>
          <p:cNvSpPr/>
          <p:nvPr/>
        </p:nvSpPr>
        <p:spPr>
          <a:xfrm>
            <a:off x="3994735" y="1646526"/>
            <a:ext cx="7239000" cy="9017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1BE84A6-2755-4BFF-BABE-37F3688F817B}"/>
              </a:ext>
            </a:extLst>
          </p:cNvPr>
          <p:cNvSpPr/>
          <p:nvPr/>
        </p:nvSpPr>
        <p:spPr>
          <a:xfrm>
            <a:off x="3347714" y="1459494"/>
            <a:ext cx="1391410" cy="13081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D8CFFC3-9EB1-4DF4-A9B1-80C583079F05}"/>
              </a:ext>
            </a:extLst>
          </p:cNvPr>
          <p:cNvSpPr/>
          <p:nvPr/>
        </p:nvSpPr>
        <p:spPr>
          <a:xfrm>
            <a:off x="3955318" y="3352083"/>
            <a:ext cx="1308100" cy="13081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C88B1-98CD-4148-B53B-85DB24348D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8707" y="379906"/>
            <a:ext cx="5117947" cy="490712"/>
          </a:xfrm>
        </p:spPr>
        <p:txBody>
          <a:bodyPr wrap="square">
            <a:spAutoFit/>
          </a:bodyPr>
          <a:lstStyle/>
          <a:p>
            <a:r>
              <a:rPr lang="en-US" sz="2800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gneto" panose="04030805050802020D02" pitchFamily="82" charset="0"/>
              </a:rPr>
              <a:t>Customer Segmentation: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E02B31C1-9F6C-4FCE-92A7-4E59E018FE37}"/>
              </a:ext>
            </a:extLst>
          </p:cNvPr>
          <p:cNvSpPr/>
          <p:nvPr/>
        </p:nvSpPr>
        <p:spPr>
          <a:xfrm>
            <a:off x="3955318" y="5457814"/>
            <a:ext cx="7239000" cy="90170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8712744-78CE-4812-B803-A977F1A31081}"/>
              </a:ext>
            </a:extLst>
          </p:cNvPr>
          <p:cNvSpPr/>
          <p:nvPr/>
        </p:nvSpPr>
        <p:spPr>
          <a:xfrm>
            <a:off x="3272688" y="5254614"/>
            <a:ext cx="1308100" cy="130810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47">
            <a:extLst>
              <a:ext uri="{FF2B5EF4-FFF2-40B4-BE49-F238E27FC236}">
                <a16:creationId xmlns:a16="http://schemas.microsoft.com/office/drawing/2014/main" id="{B2D2C757-2B33-421C-8D03-6B2765C64D9B}"/>
              </a:ext>
            </a:extLst>
          </p:cNvPr>
          <p:cNvSpPr txBox="1"/>
          <p:nvPr/>
        </p:nvSpPr>
        <p:spPr>
          <a:xfrm>
            <a:off x="4889324" y="1847213"/>
            <a:ext cx="6083476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 Segmentation (also known as market segmentation) is the division of potential customers in a given market into discrete groups. </a:t>
            </a:r>
          </a:p>
        </p:txBody>
      </p:sp>
      <p:sp>
        <p:nvSpPr>
          <p:cNvPr id="132" name="TextBox 47">
            <a:extLst>
              <a:ext uri="{FF2B5EF4-FFF2-40B4-BE49-F238E27FC236}">
                <a16:creationId xmlns:a16="http://schemas.microsoft.com/office/drawing/2014/main" id="{3DF6E5C9-AEC2-4571-9468-5448165E7DEF}"/>
              </a:ext>
            </a:extLst>
          </p:cNvPr>
          <p:cNvSpPr txBox="1"/>
          <p:nvPr/>
        </p:nvSpPr>
        <p:spPr>
          <a:xfrm>
            <a:off x="4697469" y="5669024"/>
            <a:ext cx="6260784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Isolates the market into individual categories making marketing campaigns more precise to direct focus on serving smaller, more refined segments.</a:t>
            </a:r>
          </a:p>
        </p:txBody>
      </p:sp>
      <p:sp>
        <p:nvSpPr>
          <p:cNvPr id="133" name="TextBox 47">
            <a:extLst>
              <a:ext uri="{FF2B5EF4-FFF2-40B4-BE49-F238E27FC236}">
                <a16:creationId xmlns:a16="http://schemas.microsoft.com/office/drawing/2014/main" id="{3A8C15A7-C3D8-4731-9868-3BCA4112663E}"/>
              </a:ext>
            </a:extLst>
          </p:cNvPr>
          <p:cNvSpPr txBox="1"/>
          <p:nvPr/>
        </p:nvSpPr>
        <p:spPr>
          <a:xfrm>
            <a:off x="5503868" y="3757581"/>
            <a:ext cx="4978401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Division is based on customers having similar enough: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Needs, and Buying characteristics.</a:t>
            </a:r>
          </a:p>
        </p:txBody>
      </p:sp>
      <p:pic>
        <p:nvPicPr>
          <p:cNvPr id="9" name="Graphic 8" descr="Classroom">
            <a:extLst>
              <a:ext uri="{FF2B5EF4-FFF2-40B4-BE49-F238E27FC236}">
                <a16:creationId xmlns:a16="http://schemas.microsoft.com/office/drawing/2014/main" id="{ECA40F41-FA4D-4DC4-AC03-57AE2670B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5600" y="2700860"/>
            <a:ext cx="914400" cy="9144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6BD6FC4-BD19-4035-A941-572D726C74BB}"/>
              </a:ext>
            </a:extLst>
          </p:cNvPr>
          <p:cNvGrpSpPr/>
          <p:nvPr/>
        </p:nvGrpSpPr>
        <p:grpSpPr>
          <a:xfrm>
            <a:off x="3389369" y="1781241"/>
            <a:ext cx="1308100" cy="635637"/>
            <a:chOff x="3389369" y="1781241"/>
            <a:chExt cx="1308100" cy="635637"/>
          </a:xfrm>
        </p:grpSpPr>
        <p:pic>
          <p:nvPicPr>
            <p:cNvPr id="11" name="Graphic 10" descr="Connections">
              <a:extLst>
                <a:ext uri="{FF2B5EF4-FFF2-40B4-BE49-F238E27FC236}">
                  <a16:creationId xmlns:a16="http://schemas.microsoft.com/office/drawing/2014/main" id="{9F04A81B-9ECD-4EA9-8C04-C880F23F0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891019" y="1781241"/>
              <a:ext cx="357504" cy="357504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4AE644F-ABE0-45CA-AEB0-CD051C8CBE20}"/>
                </a:ext>
              </a:extLst>
            </p:cNvPr>
            <p:cNvSpPr txBox="1"/>
            <p:nvPr/>
          </p:nvSpPr>
          <p:spPr>
            <a:xfrm>
              <a:off x="3389369" y="2201434"/>
              <a:ext cx="130810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EEEDF5"/>
                  </a:solidFill>
                </a:rPr>
                <a:t>WHAT?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1A8281A-306F-4CF4-B584-CC29C82130F7}"/>
              </a:ext>
            </a:extLst>
          </p:cNvPr>
          <p:cNvGrpSpPr/>
          <p:nvPr/>
        </p:nvGrpSpPr>
        <p:grpSpPr>
          <a:xfrm>
            <a:off x="3935863" y="3673428"/>
            <a:ext cx="1308100" cy="635637"/>
            <a:chOff x="3389369" y="1781241"/>
            <a:chExt cx="1308100" cy="635637"/>
          </a:xfrm>
        </p:grpSpPr>
        <p:pic>
          <p:nvPicPr>
            <p:cNvPr id="71" name="Graphic 70" descr="Flowchart">
              <a:extLst>
                <a:ext uri="{FF2B5EF4-FFF2-40B4-BE49-F238E27FC236}">
                  <a16:creationId xmlns:a16="http://schemas.microsoft.com/office/drawing/2014/main" id="{23D643B9-3869-45E3-9CD7-D553D963C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864385" y="1781241"/>
              <a:ext cx="357504" cy="357504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A9BAFE-32FA-44A8-8CF6-1CB0B8F7BAC9}"/>
                </a:ext>
              </a:extLst>
            </p:cNvPr>
            <p:cNvSpPr txBox="1"/>
            <p:nvPr/>
          </p:nvSpPr>
          <p:spPr>
            <a:xfrm>
              <a:off x="3389369" y="2201434"/>
              <a:ext cx="130810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EEEDF5"/>
                  </a:solidFill>
                </a:rPr>
                <a:t>BASIS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06D13DA-8E15-4AE3-BA00-2663BB55D7AC}"/>
              </a:ext>
            </a:extLst>
          </p:cNvPr>
          <p:cNvGrpSpPr/>
          <p:nvPr/>
        </p:nvGrpSpPr>
        <p:grpSpPr>
          <a:xfrm>
            <a:off x="3281813" y="5590845"/>
            <a:ext cx="1308100" cy="635637"/>
            <a:chOff x="3389369" y="1781241"/>
            <a:chExt cx="1308100" cy="635637"/>
          </a:xfrm>
        </p:grpSpPr>
        <p:pic>
          <p:nvPicPr>
            <p:cNvPr id="74" name="Graphic 73" descr="Lightbulb and pencil">
              <a:extLst>
                <a:ext uri="{FF2B5EF4-FFF2-40B4-BE49-F238E27FC236}">
                  <a16:creationId xmlns:a16="http://schemas.microsoft.com/office/drawing/2014/main" id="{FE17BCFC-D555-4B92-BE9D-3BEAD1789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91019" y="1781241"/>
              <a:ext cx="357504" cy="357504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0906559-F647-4DFD-AF33-7620D01DBA26}"/>
                </a:ext>
              </a:extLst>
            </p:cNvPr>
            <p:cNvSpPr txBox="1"/>
            <p:nvPr/>
          </p:nvSpPr>
          <p:spPr>
            <a:xfrm>
              <a:off x="3389369" y="2201434"/>
              <a:ext cx="130810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EEEDF5"/>
                  </a:solidFill>
                </a:rPr>
                <a:t>WHY:</a:t>
              </a: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76F8071-F648-4496-BE11-1C1DF5E485C4}"/>
              </a:ext>
            </a:extLst>
          </p:cNvPr>
          <p:cNvSpPr/>
          <p:nvPr/>
        </p:nvSpPr>
        <p:spPr>
          <a:xfrm>
            <a:off x="-92499" y="1115253"/>
            <a:ext cx="3590389" cy="5633019"/>
          </a:xfrm>
          <a:custGeom>
            <a:avLst/>
            <a:gdLst>
              <a:gd name="connsiteX0" fmla="*/ 710407 w 3885407"/>
              <a:gd name="connsiteY0" fmla="*/ 0 h 6350000"/>
              <a:gd name="connsiteX1" fmla="*/ 3885407 w 3885407"/>
              <a:gd name="connsiteY1" fmla="*/ 3175000 h 6350000"/>
              <a:gd name="connsiteX2" fmla="*/ 710407 w 3885407"/>
              <a:gd name="connsiteY2" fmla="*/ 6350000 h 6350000"/>
              <a:gd name="connsiteX3" fmla="*/ 70534 w 3885407"/>
              <a:gd name="connsiteY3" fmla="*/ 6285495 h 6350000"/>
              <a:gd name="connsiteX4" fmla="*/ 0 w 3885407"/>
              <a:gd name="connsiteY4" fmla="*/ 6269216 h 6350000"/>
              <a:gd name="connsiteX5" fmla="*/ 0 w 3885407"/>
              <a:gd name="connsiteY5" fmla="*/ 80784 h 6350000"/>
              <a:gd name="connsiteX6" fmla="*/ 70534 w 3885407"/>
              <a:gd name="connsiteY6" fmla="*/ 64505 h 6350000"/>
              <a:gd name="connsiteX7" fmla="*/ 710407 w 3885407"/>
              <a:gd name="connsiteY7" fmla="*/ 0 h 635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5407" h="6350000">
                <a:moveTo>
                  <a:pt x="710407" y="0"/>
                </a:moveTo>
                <a:cubicBezTo>
                  <a:pt x="2463911" y="0"/>
                  <a:pt x="3885407" y="1421496"/>
                  <a:pt x="3885407" y="3175000"/>
                </a:cubicBezTo>
                <a:cubicBezTo>
                  <a:pt x="3885407" y="4928504"/>
                  <a:pt x="2463911" y="6350000"/>
                  <a:pt x="710407" y="6350000"/>
                </a:cubicBezTo>
                <a:cubicBezTo>
                  <a:pt x="491219" y="6350000"/>
                  <a:pt x="277219" y="6327789"/>
                  <a:pt x="70534" y="6285495"/>
                </a:cubicBezTo>
                <a:lnTo>
                  <a:pt x="0" y="6269216"/>
                </a:lnTo>
                <a:lnTo>
                  <a:pt x="0" y="80784"/>
                </a:lnTo>
                <a:lnTo>
                  <a:pt x="70534" y="64505"/>
                </a:lnTo>
                <a:cubicBezTo>
                  <a:pt x="277219" y="22211"/>
                  <a:pt x="491219" y="0"/>
                  <a:pt x="710407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  <a:alpha val="2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1B7CE51-E752-49CD-82BF-944EA98A5901}"/>
              </a:ext>
            </a:extLst>
          </p:cNvPr>
          <p:cNvSpPr/>
          <p:nvPr/>
        </p:nvSpPr>
        <p:spPr>
          <a:xfrm rot="16200000">
            <a:off x="11141191" y="-403329"/>
            <a:ext cx="635529" cy="146608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884D5-5EAF-4314-898D-532D774EF2EE}"/>
              </a:ext>
            </a:extLst>
          </p:cNvPr>
          <p:cNvSpPr txBox="1"/>
          <p:nvPr/>
        </p:nvSpPr>
        <p:spPr>
          <a:xfrm>
            <a:off x="10482269" y="-131433"/>
            <a:ext cx="199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</a:schemeClr>
                </a:solidFill>
                <a:latin typeface="Tw Cen MT" panose="020B0602020104020603" pitchFamily="34" charset="0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067320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2A30DF99-06AE-49E7-8C09-E706F514EB4B}"/>
              </a:ext>
            </a:extLst>
          </p:cNvPr>
          <p:cNvGrpSpPr/>
          <p:nvPr/>
        </p:nvGrpSpPr>
        <p:grpSpPr>
          <a:xfrm>
            <a:off x="-289033" y="-7669"/>
            <a:ext cx="12482920" cy="6858000"/>
            <a:chOff x="-290920" y="0"/>
            <a:chExt cx="12482920" cy="685800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305B449-B8C4-41F2-B904-CC55C611A760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98BB977-DB07-4584-9CBC-2BDE48634637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hlinkClick r:id="rId2" action="ppaction://hlinksldjump"/>
              <a:extLst>
                <a:ext uri="{FF2B5EF4-FFF2-40B4-BE49-F238E27FC236}">
                  <a16:creationId xmlns:a16="http://schemas.microsoft.com/office/drawing/2014/main" id="{992101BE-77DC-4D10-B69B-4850F18ED42D}"/>
                </a:ext>
              </a:extLst>
            </p:cNvPr>
            <p:cNvSpPr txBox="1"/>
            <p:nvPr/>
          </p:nvSpPr>
          <p:spPr>
            <a:xfrm rot="16200000">
              <a:off x="10724255" y="3261915"/>
              <a:ext cx="2381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B5BAE78E-74D6-417F-BADE-0E4773D56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183427" y="-7670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research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6845625" y="1782199"/>
            <a:ext cx="2436175" cy="2181177"/>
            <a:chOff x="6410045" y="2209800"/>
            <a:chExt cx="1805441" cy="1866900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9A6427C-7201-480C-B8BA-C01C9BCA7B52}"/>
                </a:ext>
              </a:extLst>
            </p:cNvPr>
            <p:cNvSpPr txBox="1"/>
            <p:nvPr/>
          </p:nvSpPr>
          <p:spPr>
            <a:xfrm>
              <a:off x="6410045" y="2357063"/>
              <a:ext cx="1805441" cy="500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49950" y="2923773"/>
              <a:ext cx="894432" cy="553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4248709" y="1782199"/>
            <a:ext cx="2374864" cy="2162099"/>
            <a:chOff x="3884464" y="2209800"/>
            <a:chExt cx="1805441" cy="1866900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3919267-9DA5-4811-B4F4-94D72398E7FD}"/>
                </a:ext>
              </a:extLst>
            </p:cNvPr>
            <p:cNvSpPr txBox="1"/>
            <p:nvPr/>
          </p:nvSpPr>
          <p:spPr>
            <a:xfrm>
              <a:off x="3884464" y="2347234"/>
              <a:ext cx="1805441" cy="504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Solution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884498"/>
              <a:ext cx="894432" cy="558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1771331" y="1781917"/>
            <a:ext cx="2343974" cy="2181178"/>
            <a:chOff x="1387588" y="2209800"/>
            <a:chExt cx="1805441" cy="1866900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D8301A0-49D9-41A5-A227-2E35458E6401}"/>
                </a:ext>
              </a:extLst>
            </p:cNvPr>
            <p:cNvSpPr txBox="1"/>
            <p:nvPr/>
          </p:nvSpPr>
          <p:spPr>
            <a:xfrm>
              <a:off x="1387588" y="2349250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Survey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38413" y="2882267"/>
              <a:ext cx="8944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08" name="Freeform: Shape 107">
            <a:hlinkClick r:id="rId4" action="ppaction://hlinksldjump"/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1913375" y="2711077"/>
            <a:ext cx="2066324" cy="3542397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: Shape 108">
            <a:hlinkClick r:id="rId5" action="ppaction://hlinksldjump"/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4389365" y="2711079"/>
            <a:ext cx="2093555" cy="3511412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: Shape 109">
            <a:hlinkClick r:id="rId6" action="ppaction://hlinksldjump"/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6936665" y="2711079"/>
            <a:ext cx="2170870" cy="354239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D94F991-2744-4D5C-BE57-A0C261539D2C}"/>
              </a:ext>
            </a:extLst>
          </p:cNvPr>
          <p:cNvGrpSpPr/>
          <p:nvPr/>
        </p:nvGrpSpPr>
        <p:grpSpPr>
          <a:xfrm>
            <a:off x="1835561" y="3500367"/>
            <a:ext cx="2212508" cy="1615436"/>
            <a:chOff x="1432550" y="3949488"/>
            <a:chExt cx="1704180" cy="92220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721CE74-40AC-4223-B129-B3A270C7429B}"/>
                </a:ext>
              </a:extLst>
            </p:cNvPr>
            <p:cNvSpPr txBox="1"/>
            <p:nvPr/>
          </p:nvSpPr>
          <p:spPr>
            <a:xfrm>
              <a:off x="1432550" y="3949488"/>
              <a:ext cx="1704180" cy="368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Existing </a:t>
              </a:r>
            </a:p>
            <a:p>
              <a:pPr algn="ctr"/>
              <a:r>
                <a:rPr lang="en-US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Methods: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C94FF53-E358-452A-A5CE-3296318ABBE9}"/>
                </a:ext>
              </a:extLst>
            </p:cNvPr>
            <p:cNvSpPr txBox="1"/>
            <p:nvPr/>
          </p:nvSpPr>
          <p:spPr>
            <a:xfrm>
              <a:off x="1468868" y="4450013"/>
              <a:ext cx="1591582" cy="421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Describes the commonly used  Customer Segmentation Methods. 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60A9D1F-EDAE-418D-A3C8-F8109A2B052A}"/>
              </a:ext>
            </a:extLst>
          </p:cNvPr>
          <p:cNvGrpSpPr/>
          <p:nvPr/>
        </p:nvGrpSpPr>
        <p:grpSpPr>
          <a:xfrm>
            <a:off x="4375468" y="3496365"/>
            <a:ext cx="2066949" cy="1417924"/>
            <a:chOff x="3978067" y="3855650"/>
            <a:chExt cx="1600376" cy="959157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1705BAF-DCDA-4FDC-8DA1-1FBA870AE5C8}"/>
                </a:ext>
              </a:extLst>
            </p:cNvPr>
            <p:cNvSpPr txBox="1"/>
            <p:nvPr/>
          </p:nvSpPr>
          <p:spPr>
            <a:xfrm>
              <a:off x="3978067" y="3855650"/>
              <a:ext cx="1591582" cy="437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2CBBE"/>
                  </a:solidFill>
                  <a:latin typeface="Tw Cen MT" panose="020B0602020104020603" pitchFamily="34" charset="0"/>
                </a:rPr>
                <a:t>Proposed </a:t>
              </a:r>
            </a:p>
            <a:p>
              <a:pPr algn="ctr"/>
              <a:r>
                <a:rPr lang="en-US" b="1" dirty="0">
                  <a:solidFill>
                    <a:srgbClr val="52CBBE"/>
                  </a:solidFill>
                  <a:latin typeface="Tw Cen MT" panose="020B0602020104020603" pitchFamily="34" charset="0"/>
                </a:rPr>
                <a:t>Methodology: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BD17202-B0A7-4912-9A5D-8F55518824B3}"/>
                </a:ext>
              </a:extLst>
            </p:cNvPr>
            <p:cNvSpPr txBox="1"/>
            <p:nvPr/>
          </p:nvSpPr>
          <p:spPr>
            <a:xfrm>
              <a:off x="3986861" y="4460874"/>
              <a:ext cx="1591582" cy="353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Describes Chosen Segmentation Method.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F66AC79-730F-4E07-974E-4F08542F2C4A}"/>
              </a:ext>
            </a:extLst>
          </p:cNvPr>
          <p:cNvGrpSpPr/>
          <p:nvPr/>
        </p:nvGrpSpPr>
        <p:grpSpPr>
          <a:xfrm>
            <a:off x="6921423" y="3587467"/>
            <a:ext cx="2252195" cy="1318131"/>
            <a:chOff x="6463894" y="4019633"/>
            <a:chExt cx="1719286" cy="1318131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25EBC6-5731-4D97-B58C-0E0C20D47817}"/>
                </a:ext>
              </a:extLst>
            </p:cNvPr>
            <p:cNvSpPr txBox="1"/>
            <p:nvPr/>
          </p:nvSpPr>
          <p:spPr>
            <a:xfrm>
              <a:off x="6552123" y="4019633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Implementation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38973E8-8FEC-48EF-89C3-A1086AD31515}"/>
                </a:ext>
              </a:extLst>
            </p:cNvPr>
            <p:cNvSpPr txBox="1"/>
            <p:nvPr/>
          </p:nvSpPr>
          <p:spPr>
            <a:xfrm>
              <a:off x="6463894" y="4814544"/>
              <a:ext cx="17192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Describes the Steps Involved in Segmentation.</a:t>
              </a:r>
            </a:p>
          </p:txBody>
        </p:sp>
      </p:grpSp>
      <p:pic>
        <p:nvPicPr>
          <p:cNvPr id="3" name="Picture 2">
            <a:hlinkClick r:id="rId4" action="ppaction://hlinksldjump"/>
            <a:extLst>
              <a:ext uri="{FF2B5EF4-FFF2-40B4-BE49-F238E27FC236}">
                <a16:creationId xmlns:a16="http://schemas.microsoft.com/office/drawing/2014/main" id="{D1E1EB09-3B7F-4AD1-85F5-A963B8B7D4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8236" y="5271042"/>
            <a:ext cx="685803" cy="894352"/>
          </a:xfrm>
          <a:prstGeom prst="rect">
            <a:avLst/>
          </a:prstGeom>
        </p:spPr>
      </p:pic>
      <p:pic>
        <p:nvPicPr>
          <p:cNvPr id="7" name="Picture 6">
            <a:hlinkClick r:id="rId5" action="ppaction://hlinksldjump"/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9347" y="5147355"/>
            <a:ext cx="1007832" cy="1039827"/>
          </a:xfrm>
          <a:prstGeom prst="rect">
            <a:avLst/>
          </a:prstGeom>
        </p:spPr>
      </p:pic>
      <p:pic>
        <p:nvPicPr>
          <p:cNvPr id="9" name="Picture 8">
            <a:hlinkClick r:id="rId6" action="ppaction://hlinksldjump"/>
            <a:extLst>
              <a:ext uri="{FF2B5EF4-FFF2-40B4-BE49-F238E27FC236}">
                <a16:creationId xmlns:a16="http://schemas.microsoft.com/office/drawing/2014/main" id="{F5285DFE-7CB0-4F85-899B-F151E785F8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6695" y="5269573"/>
            <a:ext cx="791136" cy="90748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5AFBCECC-95F1-418C-B755-67379BB92286}"/>
              </a:ext>
            </a:extLst>
          </p:cNvPr>
          <p:cNvGrpSpPr/>
          <p:nvPr/>
        </p:nvGrpSpPr>
        <p:grpSpPr>
          <a:xfrm>
            <a:off x="9513909" y="5857519"/>
            <a:ext cx="936475" cy="886389"/>
            <a:chOff x="11108796" y="5429103"/>
            <a:chExt cx="936475" cy="886389"/>
          </a:xfrm>
        </p:grpSpPr>
        <p:pic>
          <p:nvPicPr>
            <p:cNvPr id="70" name="Graphic 69" descr="Presentation with checklist RTL">
              <a:hlinkClick r:id="rId4" action="ppaction://hlinksldjump"/>
              <a:extLst>
                <a:ext uri="{FF2B5EF4-FFF2-40B4-BE49-F238E27FC236}">
                  <a16:creationId xmlns:a16="http://schemas.microsoft.com/office/drawing/2014/main" id="{DFC35BD6-D6BD-438D-A9FF-5DA214C83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199367" y="5429103"/>
              <a:ext cx="692603" cy="692603"/>
            </a:xfrm>
            <a:prstGeom prst="rect">
              <a:avLst/>
            </a:prstGeom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BA63D6A-B150-4D28-A898-E16B07C6B6B7}"/>
                </a:ext>
              </a:extLst>
            </p:cNvPr>
            <p:cNvSpPr/>
            <p:nvPr/>
          </p:nvSpPr>
          <p:spPr>
            <a:xfrm>
              <a:off x="11108796" y="6007715"/>
              <a:ext cx="93647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pPr algn="ctr"/>
              <a:r>
                <a:rPr lang="en-US" sz="1400" dirty="0">
                  <a:solidFill>
                    <a:srgbClr val="03A1A4"/>
                  </a:solidFill>
                  <a:latin typeface="Magneto" panose="04030805050802020D02" pitchFamily="82" charset="0"/>
                </a:rPr>
                <a:t>Details.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E35BBE-EADD-4FFC-87CE-26C5F32F8CD8}"/>
              </a:ext>
            </a:extLst>
          </p:cNvPr>
          <p:cNvSpPr txBox="1"/>
          <p:nvPr/>
        </p:nvSpPr>
        <p:spPr>
          <a:xfrm>
            <a:off x="3409776" y="424320"/>
            <a:ext cx="4045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Copperplate Gothic Bold" panose="020E0705020206020404" pitchFamily="34" charset="0"/>
              </a:rPr>
              <a:t>Approach Taken: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D6B667-63E3-43F6-89FE-A7763B434E60}"/>
              </a:ext>
            </a:extLst>
          </p:cNvPr>
          <p:cNvGrpSpPr/>
          <p:nvPr/>
        </p:nvGrpSpPr>
        <p:grpSpPr>
          <a:xfrm>
            <a:off x="10592181" y="5936683"/>
            <a:ext cx="656295" cy="807225"/>
            <a:chOff x="10908412" y="5935072"/>
            <a:chExt cx="656295" cy="80722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B0D8CD7-9A39-4460-883C-63F24CC96D82}"/>
                </a:ext>
              </a:extLst>
            </p:cNvPr>
            <p:cNvSpPr/>
            <p:nvPr/>
          </p:nvSpPr>
          <p:spPr>
            <a:xfrm>
              <a:off x="10908412" y="6434520"/>
              <a:ext cx="5918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pPr algn="ctr"/>
              <a:r>
                <a:rPr lang="en-US" sz="1400" dirty="0">
                  <a:solidFill>
                    <a:srgbClr val="03A1A4"/>
                  </a:solidFill>
                  <a:latin typeface="Lucida Handwriting" panose="03010101010101010101" pitchFamily="66" charset="0"/>
                </a:rPr>
                <a:t>Skip</a:t>
              </a:r>
            </a:p>
          </p:txBody>
        </p:sp>
        <p:pic>
          <p:nvPicPr>
            <p:cNvPr id="5" name="Graphic 4" descr="Play">
              <a:hlinkClick r:id="rId12" action="ppaction://hlinksldjump"/>
              <a:extLst>
                <a:ext uri="{FF2B5EF4-FFF2-40B4-BE49-F238E27FC236}">
                  <a16:creationId xmlns:a16="http://schemas.microsoft.com/office/drawing/2014/main" id="{23663319-3872-418A-81D2-531A4E57B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941808" y="5935072"/>
              <a:ext cx="622899" cy="533803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A1DF20F-DD6B-4AFB-ACB7-5AFA498E19C7}"/>
              </a:ext>
            </a:extLst>
          </p:cNvPr>
          <p:cNvGrpSpPr/>
          <p:nvPr/>
        </p:nvGrpSpPr>
        <p:grpSpPr>
          <a:xfrm>
            <a:off x="-9043439" y="1"/>
            <a:ext cx="9961092" cy="6858000"/>
            <a:chOff x="491575" y="0"/>
            <a:chExt cx="9961092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5FEB0E3-C3C9-427D-B657-B3C2B235AA3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555FBB4-F562-475C-B23A-AEBD6BFAA657}"/>
                </a:ext>
              </a:extLst>
            </p:cNvPr>
            <p:cNvSpPr/>
            <p:nvPr/>
          </p:nvSpPr>
          <p:spPr>
            <a:xfrm>
              <a:off x="9276293" y="235396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hlinkClick r:id="rId12" action="ppaction://hlinksldjump"/>
              <a:extLst>
                <a:ext uri="{FF2B5EF4-FFF2-40B4-BE49-F238E27FC236}">
                  <a16:creationId xmlns:a16="http://schemas.microsoft.com/office/drawing/2014/main" id="{DD7D3DE8-9692-4137-8060-2589DD391CB0}"/>
                </a:ext>
              </a:extLst>
            </p:cNvPr>
            <p:cNvSpPr txBox="1"/>
            <p:nvPr/>
          </p:nvSpPr>
          <p:spPr>
            <a:xfrm rot="16200000">
              <a:off x="9001495" y="3299454"/>
              <a:ext cx="2352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result analysis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7BC0AD8-08E0-4D18-BC53-5399D4344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71DBA61-8141-4DD5-A77A-155182004E79}"/>
              </a:ext>
            </a:extLst>
          </p:cNvPr>
          <p:cNvGrpSpPr/>
          <p:nvPr/>
        </p:nvGrpSpPr>
        <p:grpSpPr>
          <a:xfrm>
            <a:off x="-8274072" y="0"/>
            <a:ext cx="8694388" cy="6858000"/>
            <a:chOff x="718505" y="-1"/>
            <a:chExt cx="8694388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813F303-336A-4302-8BD4-44A8872B0466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hlinkClick r:id="rId15" action="ppaction://hlinksldjump"/>
              <a:extLst>
                <a:ext uri="{FF2B5EF4-FFF2-40B4-BE49-F238E27FC236}">
                  <a16:creationId xmlns:a16="http://schemas.microsoft.com/office/drawing/2014/main" id="{50C82963-9CF4-4CA6-AC2F-8327BFAA5F11}"/>
                </a:ext>
              </a:extLst>
            </p:cNvPr>
            <p:cNvSpPr/>
            <p:nvPr/>
          </p:nvSpPr>
          <p:spPr>
            <a:xfrm>
              <a:off x="8244493" y="235396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33BFD50-46BF-4FA4-936E-760F5867E7C7}"/>
                </a:ext>
              </a:extLst>
            </p:cNvPr>
            <p:cNvSpPr txBox="1"/>
            <p:nvPr/>
          </p:nvSpPr>
          <p:spPr>
            <a:xfrm rot="16200000">
              <a:off x="7966758" y="3252160"/>
              <a:ext cx="23526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B5F4062-9740-45D4-BCDC-D90B02AB1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p:transition spd="slow">
    <p:cover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0E29C187-C76C-4843-A44D-D587EBAEFF14}"/>
              </a:ext>
            </a:extLst>
          </p:cNvPr>
          <p:cNvSpPr/>
          <p:nvPr/>
        </p:nvSpPr>
        <p:spPr>
          <a:xfrm rot="16200000">
            <a:off x="9906540" y="-395401"/>
            <a:ext cx="635529" cy="146608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B84A16-E450-4396-8167-F4F19BD8B6C4}"/>
              </a:ext>
            </a:extLst>
          </p:cNvPr>
          <p:cNvGrpSpPr/>
          <p:nvPr/>
        </p:nvGrpSpPr>
        <p:grpSpPr>
          <a:xfrm>
            <a:off x="326626" y="4827852"/>
            <a:ext cx="11408669" cy="2041078"/>
            <a:chOff x="263323" y="4864501"/>
            <a:chExt cx="11408669" cy="2041078"/>
          </a:xfrm>
        </p:grpSpPr>
        <p:sp>
          <p:nvSpPr>
            <p:cNvPr id="82" name="Rectangle: Top Corners Rounded 81">
              <a:extLst>
                <a:ext uri="{FF2B5EF4-FFF2-40B4-BE49-F238E27FC236}">
                  <a16:creationId xmlns:a16="http://schemas.microsoft.com/office/drawing/2014/main" id="{60FC33BA-29FC-45D4-872E-3C7FA0FEBD83}"/>
                </a:ext>
              </a:extLst>
            </p:cNvPr>
            <p:cNvSpPr/>
            <p:nvPr/>
          </p:nvSpPr>
          <p:spPr>
            <a:xfrm rot="16200000">
              <a:off x="4976241" y="254387"/>
              <a:ext cx="1859436" cy="11285272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40000">
                  <a:schemeClr val="bg1"/>
                </a:gs>
                <a:gs pos="100000">
                  <a:srgbClr val="262626"/>
                </a:gs>
                <a:gs pos="75000">
                  <a:schemeClr val="bg1">
                    <a:lumMod val="65000"/>
                    <a:lumOff val="35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18E6E9D3-9FC2-4BFF-B22B-55E6BFD3CA7E}"/>
                </a:ext>
              </a:extLst>
            </p:cNvPr>
            <p:cNvSpPr/>
            <p:nvPr/>
          </p:nvSpPr>
          <p:spPr>
            <a:xfrm flipH="1" flipV="1">
              <a:off x="4287493" y="4864501"/>
              <a:ext cx="7384499" cy="2041078"/>
            </a:xfrm>
            <a:prstGeom prst="rtTriangle">
              <a:avLst/>
            </a:prstGeom>
            <a:gradFill>
              <a:gsLst>
                <a:gs pos="0">
                  <a:srgbClr val="262626"/>
                </a:gs>
                <a:gs pos="100000">
                  <a:srgbClr val="090909"/>
                </a:gs>
              </a:gsLst>
              <a:lin ang="0" scaled="0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12AD37FF-6789-42B6-B9B7-F40D8D63AFF4}"/>
              </a:ext>
            </a:extLst>
          </p:cNvPr>
          <p:cNvSpPr txBox="1">
            <a:spLocks/>
          </p:cNvSpPr>
          <p:nvPr/>
        </p:nvSpPr>
        <p:spPr>
          <a:xfrm>
            <a:off x="334076" y="294997"/>
            <a:ext cx="5117947" cy="4907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gneto" panose="04030805050802020D02" pitchFamily="82" charset="0"/>
              </a:rPr>
              <a:t>Existing Methods: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18FAB0-B403-4B60-9FBF-56B5EE4466C4}"/>
              </a:ext>
            </a:extLst>
          </p:cNvPr>
          <p:cNvGrpSpPr/>
          <p:nvPr/>
        </p:nvGrpSpPr>
        <p:grpSpPr>
          <a:xfrm>
            <a:off x="643405" y="2781817"/>
            <a:ext cx="11285272" cy="2041078"/>
            <a:chOff x="698936" y="2709150"/>
            <a:chExt cx="11285272" cy="2041078"/>
          </a:xfrm>
        </p:grpSpPr>
        <p:sp>
          <p:nvSpPr>
            <p:cNvPr id="83" name="Rectangle: Top Corners Rounded 82">
              <a:extLst>
                <a:ext uri="{FF2B5EF4-FFF2-40B4-BE49-F238E27FC236}">
                  <a16:creationId xmlns:a16="http://schemas.microsoft.com/office/drawing/2014/main" id="{492AFA3A-FA24-4B4D-AE78-915DE4FEB188}"/>
                </a:ext>
              </a:extLst>
            </p:cNvPr>
            <p:cNvSpPr/>
            <p:nvPr/>
          </p:nvSpPr>
          <p:spPr>
            <a:xfrm rot="5400000" flipH="1">
              <a:off x="5411854" y="-1858124"/>
              <a:ext cx="1859436" cy="11285272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40000">
                  <a:schemeClr val="bg1"/>
                </a:gs>
                <a:gs pos="100000">
                  <a:srgbClr val="262626"/>
                </a:gs>
                <a:gs pos="75000">
                  <a:schemeClr val="bg1">
                    <a:lumMod val="65000"/>
                    <a:lumOff val="35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8E7B8C8B-4EAC-4CFB-81A3-8201FF72E696}"/>
                </a:ext>
              </a:extLst>
            </p:cNvPr>
            <p:cNvSpPr/>
            <p:nvPr/>
          </p:nvSpPr>
          <p:spPr>
            <a:xfrm flipV="1">
              <a:off x="719516" y="2709150"/>
              <a:ext cx="7384499" cy="2041078"/>
            </a:xfrm>
            <a:prstGeom prst="rtTriangle">
              <a:avLst/>
            </a:prstGeom>
            <a:gradFill>
              <a:gsLst>
                <a:gs pos="0">
                  <a:srgbClr val="262626"/>
                </a:gs>
                <a:gs pos="100000">
                  <a:srgbClr val="090909"/>
                </a:gs>
              </a:gsLst>
              <a:lin ang="0" scaled="0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9FC361D5-EF1E-4151-A5DC-3B0754627989}"/>
              </a:ext>
            </a:extLst>
          </p:cNvPr>
          <p:cNvSpPr/>
          <p:nvPr/>
        </p:nvSpPr>
        <p:spPr>
          <a:xfrm>
            <a:off x="615080" y="5323497"/>
            <a:ext cx="1050177" cy="1086362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innerShdw blurRad="127000" dist="889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521D18-C677-4F5B-B27A-274E975F3F7C}"/>
              </a:ext>
            </a:extLst>
          </p:cNvPr>
          <p:cNvSpPr/>
          <p:nvPr/>
        </p:nvSpPr>
        <p:spPr>
          <a:xfrm>
            <a:off x="10574515" y="3303796"/>
            <a:ext cx="1109871" cy="110339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innerShdw blurRad="114300" dist="762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DD7369-0AF9-4448-BAD6-AEC49C213062}"/>
              </a:ext>
            </a:extLst>
          </p:cNvPr>
          <p:cNvSpPr txBox="1"/>
          <p:nvPr/>
        </p:nvSpPr>
        <p:spPr>
          <a:xfrm>
            <a:off x="889032" y="5386726"/>
            <a:ext cx="502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dirty="0">
                <a:solidFill>
                  <a:schemeClr val="bg1"/>
                </a:solidFill>
                <a:latin typeface="Bebas Neue Bold" panose="020B0606020202050201" pitchFamily="34" charset="0"/>
              </a:rPr>
              <a:t>3</a:t>
            </a:r>
            <a:endParaRPr lang="en-IN" sz="6600" b="1" spc="300" dirty="0">
              <a:solidFill>
                <a:schemeClr val="bg1"/>
              </a:solidFill>
              <a:latin typeface="Economica" panose="0200050604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D4E780-F94A-4436-9F19-2417ECC21814}"/>
              </a:ext>
            </a:extLst>
          </p:cNvPr>
          <p:cNvSpPr txBox="1"/>
          <p:nvPr/>
        </p:nvSpPr>
        <p:spPr>
          <a:xfrm>
            <a:off x="10878312" y="3399405"/>
            <a:ext cx="502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dirty="0">
                <a:solidFill>
                  <a:schemeClr val="bg1"/>
                </a:solidFill>
                <a:latin typeface="Bebas Neue Bold" panose="020B0606020202050201" pitchFamily="34" charset="0"/>
              </a:rPr>
              <a:t>2</a:t>
            </a:r>
            <a:endParaRPr lang="en-IN" sz="6600" b="1" spc="300" dirty="0">
              <a:solidFill>
                <a:schemeClr val="bg1"/>
              </a:solidFill>
              <a:latin typeface="Economica" panose="02000506040000020004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56AB6EE-0CA6-4B82-AD80-491EC55953C8}"/>
              </a:ext>
            </a:extLst>
          </p:cNvPr>
          <p:cNvGrpSpPr/>
          <p:nvPr/>
        </p:nvGrpSpPr>
        <p:grpSpPr>
          <a:xfrm>
            <a:off x="471602" y="968222"/>
            <a:ext cx="11212784" cy="1859436"/>
            <a:chOff x="388326" y="967352"/>
            <a:chExt cx="11212784" cy="1859436"/>
          </a:xfrm>
        </p:grpSpPr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7A96CC12-ACC8-4FF2-9B26-1973A2672923}"/>
                </a:ext>
              </a:extLst>
            </p:cNvPr>
            <p:cNvSpPr/>
            <p:nvPr/>
          </p:nvSpPr>
          <p:spPr>
            <a:xfrm rot="16200000">
              <a:off x="5065000" y="-3709322"/>
              <a:ext cx="1859436" cy="11212784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40000">
                  <a:schemeClr val="bg1"/>
                </a:gs>
                <a:gs pos="100000">
                  <a:srgbClr val="262626"/>
                </a:gs>
                <a:gs pos="75000">
                  <a:schemeClr val="bg1">
                    <a:lumMod val="65000"/>
                    <a:lumOff val="35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A9B412-CDFC-42AA-9C7A-4978EC334CAD}"/>
                </a:ext>
              </a:extLst>
            </p:cNvPr>
            <p:cNvSpPr/>
            <p:nvPr/>
          </p:nvSpPr>
          <p:spPr>
            <a:xfrm>
              <a:off x="604294" y="1373954"/>
              <a:ext cx="1050174" cy="11065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1270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05D29D-209B-495E-8D9C-62F83F92354E}"/>
                </a:ext>
              </a:extLst>
            </p:cNvPr>
            <p:cNvSpPr txBox="1"/>
            <p:nvPr/>
          </p:nvSpPr>
          <p:spPr>
            <a:xfrm>
              <a:off x="1896590" y="1527102"/>
              <a:ext cx="8375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pperplate Gothic Bold" panose="020E0705020206020404" pitchFamily="34" charset="0"/>
                </a:rPr>
                <a:t>Demographic Segmentation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B0A32E-75B8-43AC-928D-39BC8888829E}"/>
                </a:ext>
              </a:extLst>
            </p:cNvPr>
            <p:cNvSpPr txBox="1"/>
            <p:nvPr/>
          </p:nvSpPr>
          <p:spPr>
            <a:xfrm>
              <a:off x="871601" y="1480784"/>
              <a:ext cx="5022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spc="300" dirty="0">
                  <a:solidFill>
                    <a:schemeClr val="bg1"/>
                  </a:solidFill>
                  <a:latin typeface="Bebas Neue Bold" panose="020B0606020202050201" pitchFamily="34" charset="0"/>
                </a:rPr>
                <a:t>1</a:t>
              </a:r>
              <a:endParaRPr lang="en-IN" sz="6600" b="1" spc="300" dirty="0">
                <a:solidFill>
                  <a:schemeClr val="bg1"/>
                </a:solidFill>
                <a:latin typeface="Economica" panose="02000506040000020004" pitchFamily="2" charset="0"/>
              </a:endParaRPr>
            </a:p>
          </p:txBody>
        </p:sp>
        <p:graphicFrame>
          <p:nvGraphicFramePr>
            <p:cNvPr id="19" name="Diagram 18">
              <a:extLst>
                <a:ext uri="{FF2B5EF4-FFF2-40B4-BE49-F238E27FC236}">
                  <a16:creationId xmlns:a16="http://schemas.microsoft.com/office/drawing/2014/main" id="{6B4A3FE7-A6CE-40EE-9A11-1D6A74F7FE2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29501731"/>
                </p:ext>
              </p:extLst>
            </p:nvPr>
          </p:nvGraphicFramePr>
          <p:xfrm>
            <a:off x="2340700" y="2131196"/>
            <a:ext cx="8678133" cy="45475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5E52C626-025D-4592-993D-D8EF922FF0BD}"/>
              </a:ext>
            </a:extLst>
          </p:cNvPr>
          <p:cNvSpPr txBox="1"/>
          <p:nvPr/>
        </p:nvSpPr>
        <p:spPr>
          <a:xfrm>
            <a:off x="1979866" y="3376281"/>
            <a:ext cx="8375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Copperplate Gothic Bold" panose="020E0705020206020404" pitchFamily="34" charset="0"/>
              </a:rPr>
              <a:t>Geographic Segmentation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9AF089-050A-429C-A958-70D3BF5E1E67}"/>
              </a:ext>
            </a:extLst>
          </p:cNvPr>
          <p:cNvSpPr txBox="1"/>
          <p:nvPr/>
        </p:nvSpPr>
        <p:spPr>
          <a:xfrm>
            <a:off x="1894543" y="5512161"/>
            <a:ext cx="8402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pperplate Gothic Bold" panose="020E0705020206020404" pitchFamily="34" charset="0"/>
              </a:rPr>
              <a:t>Psychographic Segmentation</a:t>
            </a: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99013468-AF7C-4FAC-94AD-4E295F0E19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2140065"/>
              </p:ext>
            </p:extLst>
          </p:nvPr>
        </p:nvGraphicFramePr>
        <p:xfrm>
          <a:off x="1239945" y="3970997"/>
          <a:ext cx="9115619" cy="559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8" name="Diagram 87">
            <a:extLst>
              <a:ext uri="{FF2B5EF4-FFF2-40B4-BE49-F238E27FC236}">
                <a16:creationId xmlns:a16="http://schemas.microsoft.com/office/drawing/2014/main" id="{7F024057-E255-40A6-9CB9-8296043A7A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2259758"/>
              </p:ext>
            </p:extLst>
          </p:nvPr>
        </p:nvGraphicFramePr>
        <p:xfrm>
          <a:off x="2423976" y="5924759"/>
          <a:ext cx="8678134" cy="603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1" name="Freeform: Shape 30">
            <a:hlinkClick r:id="rId18" action="ppaction://hlinksldjump"/>
            <a:extLst>
              <a:ext uri="{FF2B5EF4-FFF2-40B4-BE49-F238E27FC236}">
                <a16:creationId xmlns:a16="http://schemas.microsoft.com/office/drawing/2014/main" id="{4053EDD1-3DB7-47FA-AFD6-A6E78742E5F7}"/>
              </a:ext>
            </a:extLst>
          </p:cNvPr>
          <p:cNvSpPr/>
          <p:nvPr/>
        </p:nvSpPr>
        <p:spPr>
          <a:xfrm rot="16200000">
            <a:off x="11141191" y="-403702"/>
            <a:ext cx="635529" cy="146608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3A1A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D2A7A9-9618-4E81-8551-82F344CD906E}"/>
              </a:ext>
            </a:extLst>
          </p:cNvPr>
          <p:cNvSpPr txBox="1"/>
          <p:nvPr/>
        </p:nvSpPr>
        <p:spPr>
          <a:xfrm>
            <a:off x="10419368" y="-5971"/>
            <a:ext cx="2079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</a:schemeClr>
                </a:solidFill>
                <a:latin typeface="Tw Cen MT" panose="020B0602020104020603" pitchFamily="34" charset="0"/>
              </a:rPr>
              <a:t>research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8351E88-4B8A-4B6C-BE39-307F9CFC38A2}"/>
              </a:ext>
            </a:extLst>
          </p:cNvPr>
          <p:cNvSpPr txBox="1"/>
          <p:nvPr/>
        </p:nvSpPr>
        <p:spPr>
          <a:xfrm>
            <a:off x="9222271" y="9878"/>
            <a:ext cx="2079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</a:schemeClr>
                </a:solidFill>
                <a:latin typeface="Tw Cen MT" panose="020B0602020104020603" pitchFamily="34" charset="0"/>
              </a:rPr>
              <a:t>survey</a:t>
            </a:r>
          </a:p>
        </p:txBody>
      </p:sp>
      <p:pic>
        <p:nvPicPr>
          <p:cNvPr id="2" name="Graphic 1" descr="House">
            <a:hlinkClick r:id="rId18" action="ppaction://hlinksldjump"/>
            <a:extLst>
              <a:ext uri="{FF2B5EF4-FFF2-40B4-BE49-F238E27FC236}">
                <a16:creationId xmlns:a16="http://schemas.microsoft.com/office/drawing/2014/main" id="{D93C2679-AD4D-43B8-97B3-EBDB245AC39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576920" y="6254363"/>
            <a:ext cx="635531" cy="6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7111"/>
      </p:ext>
    </p:extLst>
  </p:cSld>
  <p:clrMapOvr>
    <a:masterClrMapping/>
  </p:clrMapOvr>
  <p:transition spd="slow">
    <p:cover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hlinkClick r:id="rId3" action="ppaction://hlinksldjump"/>
            <a:extLst>
              <a:ext uri="{FF2B5EF4-FFF2-40B4-BE49-F238E27FC236}">
                <a16:creationId xmlns:a16="http://schemas.microsoft.com/office/drawing/2014/main" id="{8F3B28AC-4BE6-4A17-88F1-901C920242B8}"/>
              </a:ext>
            </a:extLst>
          </p:cNvPr>
          <p:cNvSpPr/>
          <p:nvPr/>
        </p:nvSpPr>
        <p:spPr>
          <a:xfrm rot="16200000">
            <a:off x="11141191" y="-403702"/>
            <a:ext cx="635529" cy="146608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3A1A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2AD37FF-6789-42B6-B9B7-F40D8D63AFF4}"/>
              </a:ext>
            </a:extLst>
          </p:cNvPr>
          <p:cNvSpPr txBox="1">
            <a:spLocks/>
          </p:cNvSpPr>
          <p:nvPr/>
        </p:nvSpPr>
        <p:spPr>
          <a:xfrm>
            <a:off x="345502" y="710597"/>
            <a:ext cx="5117947" cy="4907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gneto" panose="04030805050802020D02" pitchFamily="82" charset="0"/>
              </a:rPr>
              <a:t>Existing Methods: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18FAB0-B403-4B60-9FBF-56B5EE4466C4}"/>
              </a:ext>
            </a:extLst>
          </p:cNvPr>
          <p:cNvGrpSpPr/>
          <p:nvPr/>
        </p:nvGrpSpPr>
        <p:grpSpPr>
          <a:xfrm>
            <a:off x="613132" y="3643212"/>
            <a:ext cx="11285272" cy="2041078"/>
            <a:chOff x="698936" y="2709150"/>
            <a:chExt cx="11285272" cy="2041078"/>
          </a:xfrm>
        </p:grpSpPr>
        <p:sp>
          <p:nvSpPr>
            <p:cNvPr id="83" name="Rectangle: Top Corners Rounded 82">
              <a:extLst>
                <a:ext uri="{FF2B5EF4-FFF2-40B4-BE49-F238E27FC236}">
                  <a16:creationId xmlns:a16="http://schemas.microsoft.com/office/drawing/2014/main" id="{492AFA3A-FA24-4B4D-AE78-915DE4FEB188}"/>
                </a:ext>
              </a:extLst>
            </p:cNvPr>
            <p:cNvSpPr/>
            <p:nvPr/>
          </p:nvSpPr>
          <p:spPr>
            <a:xfrm rot="5400000" flipH="1">
              <a:off x="5411854" y="-1858124"/>
              <a:ext cx="1859436" cy="11285272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40000">
                  <a:schemeClr val="bg1"/>
                </a:gs>
                <a:gs pos="100000">
                  <a:srgbClr val="262626"/>
                </a:gs>
                <a:gs pos="75000">
                  <a:schemeClr val="bg1">
                    <a:lumMod val="65000"/>
                    <a:lumOff val="35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8E7B8C8B-4EAC-4CFB-81A3-8201FF72E696}"/>
                </a:ext>
              </a:extLst>
            </p:cNvPr>
            <p:cNvSpPr/>
            <p:nvPr/>
          </p:nvSpPr>
          <p:spPr>
            <a:xfrm flipV="1">
              <a:off x="719516" y="2709150"/>
              <a:ext cx="7384499" cy="2041078"/>
            </a:xfrm>
            <a:prstGeom prst="rtTriangle">
              <a:avLst/>
            </a:prstGeom>
            <a:gradFill>
              <a:gsLst>
                <a:gs pos="0">
                  <a:srgbClr val="262626"/>
                </a:gs>
                <a:gs pos="100000">
                  <a:srgbClr val="090909"/>
                </a:gs>
              </a:gsLst>
              <a:lin ang="0" scaled="0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FC521D18-C677-4F5B-B27A-274E975F3F7C}"/>
              </a:ext>
            </a:extLst>
          </p:cNvPr>
          <p:cNvSpPr/>
          <p:nvPr/>
        </p:nvSpPr>
        <p:spPr>
          <a:xfrm>
            <a:off x="10544242" y="4165191"/>
            <a:ext cx="1109871" cy="110339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innerShdw blurRad="114300" dist="762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D4E780-F94A-4436-9F19-2417ECC21814}"/>
              </a:ext>
            </a:extLst>
          </p:cNvPr>
          <p:cNvSpPr txBox="1"/>
          <p:nvPr/>
        </p:nvSpPr>
        <p:spPr>
          <a:xfrm>
            <a:off x="10824852" y="4183489"/>
            <a:ext cx="5022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spc="300" dirty="0">
                <a:solidFill>
                  <a:schemeClr val="bg1"/>
                </a:solidFill>
                <a:latin typeface="Economica" panose="02000506040000020004" pitchFamily="2" charset="0"/>
              </a:rPr>
              <a:t>5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E52C626-025D-4592-993D-D8EF922FF0BD}"/>
              </a:ext>
            </a:extLst>
          </p:cNvPr>
          <p:cNvSpPr txBox="1"/>
          <p:nvPr/>
        </p:nvSpPr>
        <p:spPr>
          <a:xfrm>
            <a:off x="1924253" y="4192237"/>
            <a:ext cx="8375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Copperplate Gothic Bold" panose="020E0705020206020404" pitchFamily="34" charset="0"/>
              </a:rPr>
              <a:t>Industry - Based segmentation</a:t>
            </a: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99013468-AF7C-4FAC-94AD-4E295F0E19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9101412"/>
              </p:ext>
            </p:extLst>
          </p:nvPr>
        </p:nvGraphicFramePr>
        <p:xfrm>
          <a:off x="993164" y="4716887"/>
          <a:ext cx="9260411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F24972D5-DD71-4D82-A577-DAF6A4FFA573}"/>
              </a:ext>
            </a:extLst>
          </p:cNvPr>
          <p:cNvGrpSpPr/>
          <p:nvPr/>
        </p:nvGrpSpPr>
        <p:grpSpPr>
          <a:xfrm>
            <a:off x="345502" y="1837233"/>
            <a:ext cx="11212784" cy="1859437"/>
            <a:chOff x="388326" y="967352"/>
            <a:chExt cx="11212784" cy="1859437"/>
          </a:xfrm>
        </p:grpSpPr>
        <p:sp>
          <p:nvSpPr>
            <p:cNvPr id="32" name="Rectangle: Top Corners Rounded 31">
              <a:extLst>
                <a:ext uri="{FF2B5EF4-FFF2-40B4-BE49-F238E27FC236}">
                  <a16:creationId xmlns:a16="http://schemas.microsoft.com/office/drawing/2014/main" id="{E5AB3B74-C1D5-4993-9B8B-FDCA288457A1}"/>
                </a:ext>
              </a:extLst>
            </p:cNvPr>
            <p:cNvSpPr/>
            <p:nvPr/>
          </p:nvSpPr>
          <p:spPr>
            <a:xfrm rot="16200000">
              <a:off x="5065000" y="-3709322"/>
              <a:ext cx="1859436" cy="11212784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40000">
                  <a:schemeClr val="bg1"/>
                </a:gs>
                <a:gs pos="100000">
                  <a:srgbClr val="262626"/>
                </a:gs>
                <a:gs pos="75000">
                  <a:schemeClr val="bg1">
                    <a:lumMod val="65000"/>
                    <a:lumOff val="35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4089182-FD37-438C-972B-2C9F0CEA8AAD}"/>
                </a:ext>
              </a:extLst>
            </p:cNvPr>
            <p:cNvSpPr/>
            <p:nvPr/>
          </p:nvSpPr>
          <p:spPr>
            <a:xfrm>
              <a:off x="637325" y="1373954"/>
              <a:ext cx="1050174" cy="11065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innerShdw blurRad="1270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ED2C146-46B2-4E62-908D-169E5671EE3E}"/>
                </a:ext>
              </a:extLst>
            </p:cNvPr>
            <p:cNvSpPr txBox="1"/>
            <p:nvPr/>
          </p:nvSpPr>
          <p:spPr>
            <a:xfrm>
              <a:off x="1806868" y="1368322"/>
              <a:ext cx="8375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pperplate Gothic Bold" panose="020E0705020206020404" pitchFamily="34" charset="0"/>
                </a:rPr>
                <a:t>Behavioral Segmentation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27235FB-5FEC-45DD-8D31-A9BB73DAD18A}"/>
                </a:ext>
              </a:extLst>
            </p:cNvPr>
            <p:cNvSpPr txBox="1"/>
            <p:nvPr/>
          </p:nvSpPr>
          <p:spPr>
            <a:xfrm>
              <a:off x="904632" y="1480784"/>
              <a:ext cx="5022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spc="300" dirty="0">
                  <a:solidFill>
                    <a:schemeClr val="bg1"/>
                  </a:solidFill>
                  <a:latin typeface="Bebas Neue Bold" panose="020B0606020202050201" pitchFamily="34" charset="0"/>
                </a:rPr>
                <a:t>4</a:t>
              </a:r>
              <a:endParaRPr lang="en-IN" sz="6600" b="1" spc="300" dirty="0">
                <a:solidFill>
                  <a:schemeClr val="bg1"/>
                </a:solidFill>
                <a:latin typeface="Economica" panose="02000506040000020004" pitchFamily="2" charset="0"/>
              </a:endParaRPr>
            </a:p>
          </p:txBody>
        </p:sp>
        <p:graphicFrame>
          <p:nvGraphicFramePr>
            <p:cNvPr id="36" name="Diagram 35">
              <a:extLst>
                <a:ext uri="{FF2B5EF4-FFF2-40B4-BE49-F238E27FC236}">
                  <a16:creationId xmlns:a16="http://schemas.microsoft.com/office/drawing/2014/main" id="{4D9B7445-F5B2-4F41-84DE-21773F398D8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15961519"/>
                </p:ext>
              </p:extLst>
            </p:nvPr>
          </p:nvGraphicFramePr>
          <p:xfrm>
            <a:off x="2340699" y="1903459"/>
            <a:ext cx="9260411" cy="92333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C08B149-265D-4448-8A91-6206264361FE}"/>
              </a:ext>
            </a:extLst>
          </p:cNvPr>
          <p:cNvSpPr txBox="1"/>
          <p:nvPr/>
        </p:nvSpPr>
        <p:spPr>
          <a:xfrm>
            <a:off x="10419368" y="-5971"/>
            <a:ext cx="2079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</a:schemeClr>
                </a:solidFill>
                <a:latin typeface="Tw Cen MT" panose="020B0602020104020603" pitchFamily="34" charset="0"/>
              </a:rPr>
              <a:t>research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7F6000E-5191-448B-BCBF-6859D5122191}"/>
              </a:ext>
            </a:extLst>
          </p:cNvPr>
          <p:cNvSpPr/>
          <p:nvPr/>
        </p:nvSpPr>
        <p:spPr>
          <a:xfrm rot="16200000">
            <a:off x="9906540" y="-386257"/>
            <a:ext cx="635529" cy="146608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1856B8-BFF9-48EB-B3A6-DC36A63E544E}"/>
              </a:ext>
            </a:extLst>
          </p:cNvPr>
          <p:cNvSpPr txBox="1"/>
          <p:nvPr/>
        </p:nvSpPr>
        <p:spPr>
          <a:xfrm>
            <a:off x="9222271" y="9878"/>
            <a:ext cx="2079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</a:schemeClr>
                </a:solidFill>
                <a:latin typeface="Tw Cen MT" panose="020B0602020104020603" pitchFamily="34" charset="0"/>
              </a:rPr>
              <a:t>survey</a:t>
            </a:r>
          </a:p>
        </p:txBody>
      </p:sp>
      <p:pic>
        <p:nvPicPr>
          <p:cNvPr id="3" name="Graphic 2" descr="House">
            <a:hlinkClick r:id="rId3" action="ppaction://hlinksldjump"/>
            <a:extLst>
              <a:ext uri="{FF2B5EF4-FFF2-40B4-BE49-F238E27FC236}">
                <a16:creationId xmlns:a16="http://schemas.microsoft.com/office/drawing/2014/main" id="{B56E662C-69C0-4589-8B17-6FAEA7E74A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58954" y="6138220"/>
            <a:ext cx="635531" cy="6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33981"/>
      </p:ext>
    </p:extLst>
  </p:cSld>
  <p:clrMapOvr>
    <a:masterClrMapping/>
  </p:clrMapOvr>
  <p:transition spd="slow">
    <p:cover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hlinkClick r:id="rId2" action="ppaction://hlinksldjump"/>
            <a:extLst>
              <a:ext uri="{FF2B5EF4-FFF2-40B4-BE49-F238E27FC236}">
                <a16:creationId xmlns:a16="http://schemas.microsoft.com/office/drawing/2014/main" id="{3D21DBAE-C7FC-487E-9F45-A2174BA21B9C}"/>
              </a:ext>
            </a:extLst>
          </p:cNvPr>
          <p:cNvSpPr/>
          <p:nvPr/>
        </p:nvSpPr>
        <p:spPr>
          <a:xfrm rot="16200000">
            <a:off x="11141191" y="-403702"/>
            <a:ext cx="635529" cy="146608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3A1A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277CEC9-24C9-4B1D-964A-A216786A7724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1421323" y="3056957"/>
            <a:ext cx="4432552" cy="0"/>
          </a:xfrm>
          <a:prstGeom prst="line">
            <a:avLst/>
          </a:prstGeom>
          <a:ln w="285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1840EDE-DF70-433F-86FE-A402BC5C2DDE}"/>
              </a:ext>
            </a:extLst>
          </p:cNvPr>
          <p:cNvGrpSpPr/>
          <p:nvPr/>
        </p:nvGrpSpPr>
        <p:grpSpPr>
          <a:xfrm>
            <a:off x="1240517" y="2951410"/>
            <a:ext cx="211094" cy="211094"/>
            <a:chOff x="1677812" y="4248152"/>
            <a:chExt cx="211094" cy="211094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3B84625-CD81-4477-AFEA-2D657FFA16C5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0BB5737-FB23-4CC2-81BC-52D57E7FB8E9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5DAD85F-381F-4EA0-9781-3C23F8D9AC73}"/>
              </a:ext>
            </a:extLst>
          </p:cNvPr>
          <p:cNvCxnSpPr>
            <a:cxnSpLocks/>
          </p:cNvCxnSpPr>
          <p:nvPr/>
        </p:nvCxnSpPr>
        <p:spPr>
          <a:xfrm>
            <a:off x="6034681" y="3056957"/>
            <a:ext cx="4524763" cy="0"/>
          </a:xfrm>
          <a:prstGeom prst="line">
            <a:avLst/>
          </a:prstGeom>
          <a:ln w="285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6B67BC-401F-4EA8-8CBE-EEB8DFAA45A7}"/>
              </a:ext>
            </a:extLst>
          </p:cNvPr>
          <p:cNvGrpSpPr/>
          <p:nvPr/>
        </p:nvGrpSpPr>
        <p:grpSpPr>
          <a:xfrm>
            <a:off x="5853875" y="2951410"/>
            <a:ext cx="211094" cy="211094"/>
            <a:chOff x="3855819" y="4248152"/>
            <a:chExt cx="211094" cy="211094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399A27A-C7E8-457C-9D90-A66A1BF1F76F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4008114-54A1-42C2-9000-1CC3AE1D8927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90AD362-84BB-49C7-8C91-CDB895729924}"/>
              </a:ext>
            </a:extLst>
          </p:cNvPr>
          <p:cNvGrpSpPr/>
          <p:nvPr/>
        </p:nvGrpSpPr>
        <p:grpSpPr>
          <a:xfrm>
            <a:off x="10559444" y="2951410"/>
            <a:ext cx="211094" cy="211094"/>
            <a:chOff x="5973250" y="4248152"/>
            <a:chExt cx="211094" cy="211094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32FB427-F316-4459-B06D-2A2B27FC7053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35EF795-8B2D-4CD0-87FF-5756B089D921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9582EE9-5831-4F6F-B29E-0BEB719C4F1E}"/>
              </a:ext>
            </a:extLst>
          </p:cNvPr>
          <p:cNvGrpSpPr/>
          <p:nvPr/>
        </p:nvGrpSpPr>
        <p:grpSpPr>
          <a:xfrm>
            <a:off x="146957" y="3808388"/>
            <a:ext cx="3486639" cy="2254284"/>
            <a:chOff x="1463964" y="5076883"/>
            <a:chExt cx="2298151" cy="1473768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95C2AE9-E6EE-4572-8B9B-0A1C8899D6FE}"/>
                </a:ext>
              </a:extLst>
            </p:cNvPr>
            <p:cNvSpPr txBox="1"/>
            <p:nvPr/>
          </p:nvSpPr>
          <p:spPr>
            <a:xfrm>
              <a:off x="1463964" y="5076883"/>
              <a:ext cx="2289049" cy="422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Demographic &amp; Behavioural Segmentation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DC71A93-B148-4A8B-B0CA-4AD086FE8D7B}"/>
                </a:ext>
              </a:extLst>
            </p:cNvPr>
            <p:cNvSpPr txBox="1"/>
            <p:nvPr/>
          </p:nvSpPr>
          <p:spPr>
            <a:xfrm>
              <a:off x="1463964" y="5645192"/>
              <a:ext cx="2298151" cy="905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400" b="0" i="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latin typeface="Fira Sans"/>
                </a:rPr>
                <a:t>Demographic: a market segmentation method based on variables such as age, gender, income, etc. 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"/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400" b="0" i="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latin typeface="Fira Sans"/>
                </a:rPr>
                <a:t>Behavioural: sorts &amp; groups consumers based on the behaviors they exhibit.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70B20FE2-BC47-4EB2-B7EA-CBE6F5B390D3}"/>
              </a:ext>
            </a:extLst>
          </p:cNvPr>
          <p:cNvSpPr txBox="1"/>
          <p:nvPr/>
        </p:nvSpPr>
        <p:spPr>
          <a:xfrm>
            <a:off x="175267" y="3140490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5969"/>
                </a:solidFill>
                <a:latin typeface="Tw Cen MT" panose="020B0602020104020603" pitchFamily="34" charset="0"/>
              </a:rPr>
              <a:t>What?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EB19012-A13E-4E01-97E1-4BD9BE0B2C4A}"/>
              </a:ext>
            </a:extLst>
          </p:cNvPr>
          <p:cNvGrpSpPr/>
          <p:nvPr/>
        </p:nvGrpSpPr>
        <p:grpSpPr>
          <a:xfrm>
            <a:off x="4105615" y="3801043"/>
            <a:ext cx="3699423" cy="2631239"/>
            <a:chOff x="1561388" y="4662890"/>
            <a:chExt cx="2289049" cy="2441748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FF83314-6443-4064-B8AD-715FDF38C0B1}"/>
                </a:ext>
              </a:extLst>
            </p:cNvPr>
            <p:cNvSpPr txBox="1"/>
            <p:nvPr/>
          </p:nvSpPr>
          <p:spPr>
            <a:xfrm>
              <a:off x="1561388" y="4662890"/>
              <a:ext cx="2289049" cy="342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Combined Segmentation Benefits: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FB0129A-D09E-4693-96AE-20F4A2C31E42}"/>
                </a:ext>
              </a:extLst>
            </p:cNvPr>
            <p:cNvSpPr txBox="1"/>
            <p:nvPr/>
          </p:nvSpPr>
          <p:spPr>
            <a:xfrm>
              <a:off x="1561388" y="5419529"/>
              <a:ext cx="2289049" cy="1685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Fira Sans"/>
                </a:rPr>
                <a:t>Data uncomplicated and easy to use.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"/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Fira Sans"/>
                </a:rPr>
                <a:t>identifies target market by refining marketing style to suit audience type &amp; peak business time. 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"/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Fira Sans"/>
                </a:rPr>
                <a:t>yields high conversation rates, boost sales, and earth greater profits.</a:t>
              </a: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B58D17C2-3595-44AD-9D77-27C29A8030BC}"/>
              </a:ext>
            </a:extLst>
          </p:cNvPr>
          <p:cNvSpPr txBox="1"/>
          <p:nvPr/>
        </p:nvSpPr>
        <p:spPr>
          <a:xfrm>
            <a:off x="4820392" y="3142859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52CBBE"/>
                </a:solidFill>
                <a:latin typeface="Tw Cen MT" panose="020B0602020104020603" pitchFamily="34" charset="0"/>
              </a:rPr>
              <a:t>Why?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15D3786-3CB0-4D98-9C2D-11D4FBA5EAB9}"/>
              </a:ext>
            </a:extLst>
          </p:cNvPr>
          <p:cNvGrpSpPr/>
          <p:nvPr/>
        </p:nvGrpSpPr>
        <p:grpSpPr>
          <a:xfrm>
            <a:off x="8222305" y="3801045"/>
            <a:ext cx="3754177" cy="2630406"/>
            <a:chOff x="1592362" y="4642007"/>
            <a:chExt cx="2322927" cy="263309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72131EC-94E6-4982-85F7-903D6FA72171}"/>
                </a:ext>
              </a:extLst>
            </p:cNvPr>
            <p:cNvSpPr txBox="1"/>
            <p:nvPr/>
          </p:nvSpPr>
          <p:spPr>
            <a:xfrm>
              <a:off x="1592362" y="4642007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By K-Means Clustering algorithm.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60C2261-B057-44FB-B300-F0F52E3F90C0}"/>
                </a:ext>
              </a:extLst>
            </p:cNvPr>
            <p:cNvSpPr txBox="1"/>
            <p:nvPr/>
          </p:nvSpPr>
          <p:spPr>
            <a:xfrm>
              <a:off x="1626240" y="5457365"/>
              <a:ext cx="2289049" cy="1817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Fira Sans"/>
                </a:rPr>
                <a:t>Clustering: exploratory data analysis method.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"/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Fira Sans"/>
                </a:rPr>
                <a:t>K - Means is an iterative clustering algorithm.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"/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IN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Fira Sans"/>
                </a:rPr>
                <a:t>identifies subgroups(cluster) </a:t>
              </a:r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  <a:latin typeface="Fira Sans"/>
                </a:rPr>
                <a:t>of customers with similar demographic pattern for market segmentation.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D8562F22-E78F-4DD5-9BBD-EEAB69C0B365}"/>
              </a:ext>
            </a:extLst>
          </p:cNvPr>
          <p:cNvSpPr txBox="1"/>
          <p:nvPr/>
        </p:nvSpPr>
        <p:spPr>
          <a:xfrm>
            <a:off x="9414919" y="315739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EC630"/>
                </a:solidFill>
                <a:latin typeface="Tw Cen MT" panose="020B0602020104020603" pitchFamily="34" charset="0"/>
              </a:rPr>
              <a:t>How?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1450F4-A7BD-494E-BD71-C6C5EB8D03D1}"/>
              </a:ext>
            </a:extLst>
          </p:cNvPr>
          <p:cNvGrpSpPr/>
          <p:nvPr/>
        </p:nvGrpSpPr>
        <p:grpSpPr>
          <a:xfrm>
            <a:off x="702815" y="1189618"/>
            <a:ext cx="1275682" cy="1275682"/>
            <a:chOff x="3063120" y="1755914"/>
            <a:chExt cx="1275682" cy="1275682"/>
          </a:xfrm>
        </p:grpSpPr>
        <p:sp>
          <p:nvSpPr>
            <p:cNvPr id="120" name="Teardrop 119">
              <a:extLst>
                <a:ext uri="{FF2B5EF4-FFF2-40B4-BE49-F238E27FC236}">
                  <a16:creationId xmlns:a16="http://schemas.microsoft.com/office/drawing/2014/main" id="{5E489B47-B2BB-4EFB-8EC4-21C10615E46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62B435C-D1B2-4C1C-B995-8D888E87C5D7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130" descr="Questions">
              <a:extLst>
                <a:ext uri="{FF2B5EF4-FFF2-40B4-BE49-F238E27FC236}">
                  <a16:creationId xmlns:a16="http://schemas.microsoft.com/office/drawing/2014/main" id="{262C0D94-FE17-421D-AA32-BD4AFE13E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386697" y="2066644"/>
              <a:ext cx="627390" cy="62739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1C1607-C8B7-4B99-9DC5-3321A9E92D49}"/>
              </a:ext>
            </a:extLst>
          </p:cNvPr>
          <p:cNvGrpSpPr/>
          <p:nvPr/>
        </p:nvGrpSpPr>
        <p:grpSpPr>
          <a:xfrm>
            <a:off x="5317486" y="1189618"/>
            <a:ext cx="1275682" cy="1275682"/>
            <a:chOff x="5242440" y="1755914"/>
            <a:chExt cx="1275682" cy="1275682"/>
          </a:xfrm>
        </p:grpSpPr>
        <p:sp>
          <p:nvSpPr>
            <p:cNvPr id="124" name="Teardrop 123">
              <a:extLst>
                <a:ext uri="{FF2B5EF4-FFF2-40B4-BE49-F238E27FC236}">
                  <a16:creationId xmlns:a16="http://schemas.microsoft.com/office/drawing/2014/main" id="{A44D7BEA-70F0-4773-A72C-A5B9951D3536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431DABB-47B8-4640-BD39-9CC7E2CDA115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Picture 131" descr="Business Growth">
              <a:extLst>
                <a:ext uri="{FF2B5EF4-FFF2-40B4-BE49-F238E27FC236}">
                  <a16:creationId xmlns:a16="http://schemas.microsoft.com/office/drawing/2014/main" id="{B5EEDA48-5891-495E-A9A5-8AEE83947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565682" y="2061164"/>
              <a:ext cx="659144" cy="65914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A807BE1-996E-4364-AC05-CAC8C826377C}"/>
              </a:ext>
            </a:extLst>
          </p:cNvPr>
          <p:cNvGrpSpPr/>
          <p:nvPr/>
        </p:nvGrpSpPr>
        <p:grpSpPr>
          <a:xfrm>
            <a:off x="10016365" y="1189618"/>
            <a:ext cx="1275682" cy="1275682"/>
            <a:chOff x="7353181" y="1755914"/>
            <a:chExt cx="1275682" cy="1275682"/>
          </a:xfrm>
        </p:grpSpPr>
        <p:sp>
          <p:nvSpPr>
            <p:cNvPr id="128" name="Teardrop 127">
              <a:extLst>
                <a:ext uri="{FF2B5EF4-FFF2-40B4-BE49-F238E27FC236}">
                  <a16:creationId xmlns:a16="http://schemas.microsoft.com/office/drawing/2014/main" id="{76257F1B-992C-4717-A6A2-EDE25A4F31C3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CBB174F9-BA66-486F-BC62-F2720CED100C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3" name="Picture 132" descr="Lightbulb and gear">
              <a:extLst>
                <a:ext uri="{FF2B5EF4-FFF2-40B4-BE49-F238E27FC236}">
                  <a16:creationId xmlns:a16="http://schemas.microsoft.com/office/drawing/2014/main" id="{58BE45EE-A44E-41D8-8C13-099C1F70E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7648667" y="2048456"/>
              <a:ext cx="684560" cy="684560"/>
            </a:xfrm>
            <a:prstGeom prst="rect">
              <a:avLst/>
            </a:prstGeom>
          </p:spPr>
        </p:pic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78C30687-2487-4CBF-8BA0-403E45C91AB9}"/>
              </a:ext>
            </a:extLst>
          </p:cNvPr>
          <p:cNvSpPr txBox="1">
            <a:spLocks/>
          </p:cNvSpPr>
          <p:nvPr/>
        </p:nvSpPr>
        <p:spPr>
          <a:xfrm>
            <a:off x="255220" y="336560"/>
            <a:ext cx="5117947" cy="4907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gneto" panose="04030805050802020D02" pitchFamily="82" charset="0"/>
              </a:rPr>
              <a:t>Proposed Methodology: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3B9BD-0A84-40E2-A46A-453D28A6FD59}"/>
              </a:ext>
            </a:extLst>
          </p:cNvPr>
          <p:cNvSpPr txBox="1"/>
          <p:nvPr/>
        </p:nvSpPr>
        <p:spPr>
          <a:xfrm>
            <a:off x="10419368" y="-5971"/>
            <a:ext cx="2079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</a:schemeClr>
                </a:solidFill>
                <a:latin typeface="Tw Cen MT" panose="020B0602020104020603" pitchFamily="34" charset="0"/>
              </a:rPr>
              <a:t>research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0EA16D-4D54-440D-B55E-F174F989CDB2}"/>
              </a:ext>
            </a:extLst>
          </p:cNvPr>
          <p:cNvSpPr/>
          <p:nvPr/>
        </p:nvSpPr>
        <p:spPr>
          <a:xfrm rot="16200000">
            <a:off x="9906540" y="-386257"/>
            <a:ext cx="635529" cy="146608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3A1A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58CDB-38B8-46E4-820A-49E595B42588}"/>
              </a:ext>
            </a:extLst>
          </p:cNvPr>
          <p:cNvSpPr txBox="1"/>
          <p:nvPr/>
        </p:nvSpPr>
        <p:spPr>
          <a:xfrm>
            <a:off x="9222271" y="9878"/>
            <a:ext cx="2079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</a:schemeClr>
                </a:solidFill>
                <a:latin typeface="Tw Cen MT" panose="020B0602020104020603" pitchFamily="34" charset="0"/>
              </a:rPr>
              <a:t>solution</a:t>
            </a:r>
          </a:p>
        </p:txBody>
      </p:sp>
      <p:pic>
        <p:nvPicPr>
          <p:cNvPr id="6" name="Graphic 5" descr="House">
            <a:hlinkClick r:id="rId2" action="ppaction://hlinksldjump"/>
            <a:extLst>
              <a:ext uri="{FF2B5EF4-FFF2-40B4-BE49-F238E27FC236}">
                <a16:creationId xmlns:a16="http://schemas.microsoft.com/office/drawing/2014/main" id="{FC7F43B4-6BD9-4EAD-B008-48D0F1B1CE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56469" y="6190903"/>
            <a:ext cx="635531" cy="6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97500"/>
      </p:ext>
    </p:extLst>
  </p:cSld>
  <p:clrMapOvr>
    <a:masterClrMapping/>
  </p:clrMapOvr>
  <p:transition spd="slow">
    <p:cover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hlinkClick r:id="rId2" action="ppaction://hlinksldjump"/>
            <a:extLst>
              <a:ext uri="{FF2B5EF4-FFF2-40B4-BE49-F238E27FC236}">
                <a16:creationId xmlns:a16="http://schemas.microsoft.com/office/drawing/2014/main" id="{EBD52804-6DA3-45B1-A5F3-6AE5B6BBD4BB}"/>
              </a:ext>
            </a:extLst>
          </p:cNvPr>
          <p:cNvSpPr/>
          <p:nvPr/>
        </p:nvSpPr>
        <p:spPr>
          <a:xfrm rot="16200000">
            <a:off x="11141191" y="-403702"/>
            <a:ext cx="635529" cy="146608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3A1A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ACF99B3-5209-40ED-8EC9-2FBFE988BDCD}"/>
              </a:ext>
            </a:extLst>
          </p:cNvPr>
          <p:cNvCxnSpPr>
            <a:cxnSpLocks/>
          </p:cNvCxnSpPr>
          <p:nvPr/>
        </p:nvCxnSpPr>
        <p:spPr>
          <a:xfrm>
            <a:off x="-10946" y="4498801"/>
            <a:ext cx="1186854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72CB9A-11DA-403F-8A2C-8ACABB9E55E3}"/>
              </a:ext>
            </a:extLst>
          </p:cNvPr>
          <p:cNvCxnSpPr/>
          <p:nvPr/>
        </p:nvCxnSpPr>
        <p:spPr>
          <a:xfrm>
            <a:off x="8681381" y="2958564"/>
            <a:ext cx="225287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2DD698-41EA-44B3-A338-53428D7D5050}"/>
              </a:ext>
            </a:extLst>
          </p:cNvPr>
          <p:cNvCxnSpPr/>
          <p:nvPr/>
        </p:nvCxnSpPr>
        <p:spPr>
          <a:xfrm>
            <a:off x="5307140" y="4594051"/>
            <a:ext cx="225287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41C71E-E08E-4C35-AF33-12A46FFB4E28}"/>
              </a:ext>
            </a:extLst>
          </p:cNvPr>
          <p:cNvCxnSpPr/>
          <p:nvPr/>
        </p:nvCxnSpPr>
        <p:spPr>
          <a:xfrm>
            <a:off x="2112846" y="2893609"/>
            <a:ext cx="2252870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172138" y="5523479"/>
            <a:ext cx="124240" cy="12424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3F98E-5FFF-4701-A99F-87B202C66033}"/>
              </a:ext>
            </a:extLst>
          </p:cNvPr>
          <p:cNvSpPr txBox="1"/>
          <p:nvPr/>
        </p:nvSpPr>
        <p:spPr>
          <a:xfrm>
            <a:off x="62070" y="5821890"/>
            <a:ext cx="2426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Collect Required Dataset.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82AF7D-7FF0-494C-891D-C601C69FAD64}"/>
              </a:ext>
            </a:extLst>
          </p:cNvPr>
          <p:cNvCxnSpPr>
            <a:cxnSpLocks/>
          </p:cNvCxnSpPr>
          <p:nvPr/>
        </p:nvCxnSpPr>
        <p:spPr>
          <a:xfrm flipH="1" flipV="1">
            <a:off x="4368313" y="2295172"/>
            <a:ext cx="840" cy="697656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DEA27D8-0CF3-496D-AD7D-2076231DE52C}"/>
              </a:ext>
            </a:extLst>
          </p:cNvPr>
          <p:cNvSpPr txBox="1"/>
          <p:nvPr/>
        </p:nvSpPr>
        <p:spPr>
          <a:xfrm>
            <a:off x="3267955" y="1129637"/>
            <a:ext cx="2292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Load &amp; Explore the data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40B7EF4-3026-4485-B935-0682E4EF692F}"/>
              </a:ext>
            </a:extLst>
          </p:cNvPr>
          <p:cNvGrpSpPr/>
          <p:nvPr/>
        </p:nvGrpSpPr>
        <p:grpSpPr>
          <a:xfrm>
            <a:off x="7126970" y="4128570"/>
            <a:ext cx="915807" cy="919162"/>
            <a:chOff x="5642508" y="3535738"/>
            <a:chExt cx="919162" cy="919162"/>
          </a:xfrm>
        </p:grpSpPr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A2636062-43D3-463C-B6BD-741D547DE965}"/>
                </a:ext>
              </a:extLst>
            </p:cNvPr>
            <p:cNvSpPr/>
            <p:nvPr/>
          </p:nvSpPr>
          <p:spPr>
            <a:xfrm>
              <a:off x="5642508" y="3535738"/>
              <a:ext cx="919162" cy="919162"/>
            </a:xfrm>
            <a:prstGeom prst="arc">
              <a:avLst>
                <a:gd name="adj1" fmla="val 5420354"/>
                <a:gd name="adj2" fmla="val 10853341"/>
              </a:avLst>
            </a:prstGeom>
            <a:ln w="1905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DCB9A2B-6699-4804-99AE-7A924FDA4340}"/>
                </a:ext>
              </a:extLst>
            </p:cNvPr>
            <p:cNvSpPr/>
            <p:nvPr/>
          </p:nvSpPr>
          <p:spPr>
            <a:xfrm>
              <a:off x="6006839" y="3900069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solidFill>
                <a:srgbClr val="EF3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ircle: Hollow 29">
              <a:extLst>
                <a:ext uri="{FF2B5EF4-FFF2-40B4-BE49-F238E27FC236}">
                  <a16:creationId xmlns:a16="http://schemas.microsoft.com/office/drawing/2014/main" id="{3A6CDF07-EF0B-4379-8FBF-3718BD896047}"/>
                </a:ext>
              </a:extLst>
            </p:cNvPr>
            <p:cNvSpPr/>
            <p:nvPr/>
          </p:nvSpPr>
          <p:spPr>
            <a:xfrm>
              <a:off x="5887776" y="3781006"/>
              <a:ext cx="428626" cy="428626"/>
            </a:xfrm>
            <a:prstGeom prst="donut">
              <a:avLst>
                <a:gd name="adj" fmla="val 5281"/>
              </a:avLst>
            </a:prstGeom>
            <a:solidFill>
              <a:srgbClr val="EF3078"/>
            </a:solidFill>
            <a:ln>
              <a:solidFill>
                <a:srgbClr val="EF3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ircle: Hollow 30">
              <a:extLst>
                <a:ext uri="{FF2B5EF4-FFF2-40B4-BE49-F238E27FC236}">
                  <a16:creationId xmlns:a16="http://schemas.microsoft.com/office/drawing/2014/main" id="{FB3E2DCF-4068-4715-BD27-13370B541EAC}"/>
                </a:ext>
              </a:extLst>
            </p:cNvPr>
            <p:cNvSpPr/>
            <p:nvPr/>
          </p:nvSpPr>
          <p:spPr>
            <a:xfrm>
              <a:off x="5754904" y="3648134"/>
              <a:ext cx="694370" cy="694370"/>
            </a:xfrm>
            <a:prstGeom prst="donut">
              <a:avLst>
                <a:gd name="adj" fmla="val 2879"/>
              </a:avLst>
            </a:prstGeom>
            <a:ln w="1905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49CDC4-E9AD-4789-BEA6-BFF07A73111B}"/>
              </a:ext>
            </a:extLst>
          </p:cNvPr>
          <p:cNvCxnSpPr>
            <a:cxnSpLocks/>
            <a:endCxn id="31" idx="4"/>
          </p:cNvCxnSpPr>
          <p:nvPr/>
        </p:nvCxnSpPr>
        <p:spPr>
          <a:xfrm flipH="1" flipV="1">
            <a:off x="7584874" y="4935336"/>
            <a:ext cx="2044" cy="794068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4A8794-EADF-4527-95C6-C9D6781E9C8E}"/>
              </a:ext>
            </a:extLst>
          </p:cNvPr>
          <p:cNvSpPr/>
          <p:nvPr/>
        </p:nvSpPr>
        <p:spPr>
          <a:xfrm>
            <a:off x="7522502" y="5714429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5C5A36-EC92-462F-BB70-6A797D63B1DD}"/>
              </a:ext>
            </a:extLst>
          </p:cNvPr>
          <p:cNvSpPr txBox="1"/>
          <p:nvPr/>
        </p:nvSpPr>
        <p:spPr>
          <a:xfrm>
            <a:off x="6595626" y="5912057"/>
            <a:ext cx="320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Clean Data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4F3043-4E0E-454D-9A0A-FB7D6A2508B9}"/>
              </a:ext>
            </a:extLst>
          </p:cNvPr>
          <p:cNvGrpSpPr/>
          <p:nvPr/>
        </p:nvGrpSpPr>
        <p:grpSpPr>
          <a:xfrm>
            <a:off x="10569920" y="2472192"/>
            <a:ext cx="919162" cy="919162"/>
            <a:chOff x="7906257" y="3535738"/>
            <a:chExt cx="919162" cy="91916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6694F26-80D5-467D-94C4-C9C860517F5F}"/>
                </a:ext>
              </a:extLst>
            </p:cNvPr>
            <p:cNvSpPr/>
            <p:nvPr/>
          </p:nvSpPr>
          <p:spPr>
            <a:xfrm>
              <a:off x="8270588" y="3900069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solidFill>
                <a:srgbClr val="1C7C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3730103-7F8D-4792-83EE-5FFC4A5D2274}"/>
                </a:ext>
              </a:extLst>
            </p:cNvPr>
            <p:cNvSpPr/>
            <p:nvPr/>
          </p:nvSpPr>
          <p:spPr>
            <a:xfrm rot="5400000">
              <a:off x="7906257" y="3535738"/>
              <a:ext cx="919162" cy="919162"/>
            </a:xfrm>
            <a:prstGeom prst="arc">
              <a:avLst>
                <a:gd name="adj1" fmla="val 5420354"/>
                <a:gd name="adj2" fmla="val 10853341"/>
              </a:avLst>
            </a:prstGeom>
            <a:ln w="1905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ircle: Hollow 46">
              <a:extLst>
                <a:ext uri="{FF2B5EF4-FFF2-40B4-BE49-F238E27FC236}">
                  <a16:creationId xmlns:a16="http://schemas.microsoft.com/office/drawing/2014/main" id="{B0789B4A-0620-4211-9109-6DBE9A07FE51}"/>
                </a:ext>
              </a:extLst>
            </p:cNvPr>
            <p:cNvSpPr/>
            <p:nvPr/>
          </p:nvSpPr>
          <p:spPr>
            <a:xfrm>
              <a:off x="8151525" y="3781006"/>
              <a:ext cx="428626" cy="428626"/>
            </a:xfrm>
            <a:prstGeom prst="donut">
              <a:avLst>
                <a:gd name="adj" fmla="val 5281"/>
              </a:avLst>
            </a:prstGeom>
            <a:solidFill>
              <a:srgbClr val="1C7CBB"/>
            </a:solidFill>
            <a:ln>
              <a:solidFill>
                <a:srgbClr val="1C7C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Circle: Hollow 47">
              <a:extLst>
                <a:ext uri="{FF2B5EF4-FFF2-40B4-BE49-F238E27FC236}">
                  <a16:creationId xmlns:a16="http://schemas.microsoft.com/office/drawing/2014/main" id="{9C63B36C-028C-4461-9179-02E81EA9B830}"/>
                </a:ext>
              </a:extLst>
            </p:cNvPr>
            <p:cNvSpPr/>
            <p:nvPr/>
          </p:nvSpPr>
          <p:spPr>
            <a:xfrm>
              <a:off x="8018653" y="3648134"/>
              <a:ext cx="694370" cy="694370"/>
            </a:xfrm>
            <a:prstGeom prst="donut">
              <a:avLst>
                <a:gd name="adj" fmla="val 2879"/>
              </a:avLst>
            </a:prstGeom>
            <a:ln w="1905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E6C7CE-0DCB-4A82-B08E-519AC3270B85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11029501" y="1835684"/>
            <a:ext cx="1" cy="748904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FE38F3-7830-46D8-95EE-69DB62ED465D}"/>
              </a:ext>
            </a:extLst>
          </p:cNvPr>
          <p:cNvSpPr/>
          <p:nvPr/>
        </p:nvSpPr>
        <p:spPr>
          <a:xfrm>
            <a:off x="10967381" y="1779165"/>
            <a:ext cx="124240" cy="12424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337E62-7F21-4CD3-9B0D-507A64DF7728}"/>
              </a:ext>
            </a:extLst>
          </p:cNvPr>
          <p:cNvSpPr txBox="1"/>
          <p:nvPr/>
        </p:nvSpPr>
        <p:spPr>
          <a:xfrm>
            <a:off x="9762688" y="1217581"/>
            <a:ext cx="2273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Pre-Process Data.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E23E97-80CA-4DCE-905B-0371552128FB}"/>
              </a:ext>
            </a:extLst>
          </p:cNvPr>
          <p:cNvCxnSpPr>
            <a:cxnSpLocks/>
          </p:cNvCxnSpPr>
          <p:nvPr/>
        </p:nvCxnSpPr>
        <p:spPr>
          <a:xfrm>
            <a:off x="62070" y="6334616"/>
            <a:ext cx="2257427" cy="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6AF9195-D1C7-4EAB-9766-CBBD5AC04E3E}"/>
              </a:ext>
            </a:extLst>
          </p:cNvPr>
          <p:cNvCxnSpPr>
            <a:cxnSpLocks/>
          </p:cNvCxnSpPr>
          <p:nvPr/>
        </p:nvCxnSpPr>
        <p:spPr>
          <a:xfrm>
            <a:off x="6595626" y="6340898"/>
            <a:ext cx="2048865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7D5D77-7183-46A2-913A-91854EB46B5B}"/>
              </a:ext>
            </a:extLst>
          </p:cNvPr>
          <p:cNvCxnSpPr>
            <a:cxnSpLocks/>
          </p:cNvCxnSpPr>
          <p:nvPr/>
        </p:nvCxnSpPr>
        <p:spPr>
          <a:xfrm>
            <a:off x="3338333" y="1097009"/>
            <a:ext cx="2048865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E4C8AC-856E-47A1-86C3-D3143F6DF56B}"/>
              </a:ext>
            </a:extLst>
          </p:cNvPr>
          <p:cNvCxnSpPr>
            <a:cxnSpLocks/>
          </p:cNvCxnSpPr>
          <p:nvPr/>
        </p:nvCxnSpPr>
        <p:spPr>
          <a:xfrm>
            <a:off x="9790755" y="1166506"/>
            <a:ext cx="2048865" cy="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1F3198D-A743-48C0-B0C1-93F4350AA309}"/>
              </a:ext>
            </a:extLst>
          </p:cNvPr>
          <p:cNvCxnSpPr>
            <a:cxnSpLocks/>
          </p:cNvCxnSpPr>
          <p:nvPr/>
        </p:nvCxnSpPr>
        <p:spPr>
          <a:xfrm flipH="1" flipV="1">
            <a:off x="1216791" y="4842899"/>
            <a:ext cx="16958" cy="730259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rc 74">
            <a:extLst>
              <a:ext uri="{FF2B5EF4-FFF2-40B4-BE49-F238E27FC236}">
                <a16:creationId xmlns:a16="http://schemas.microsoft.com/office/drawing/2014/main" id="{3F58267C-4E09-43B2-A379-3A3F93BFF682}"/>
              </a:ext>
            </a:extLst>
          </p:cNvPr>
          <p:cNvSpPr/>
          <p:nvPr/>
        </p:nvSpPr>
        <p:spPr>
          <a:xfrm>
            <a:off x="745022" y="4039220"/>
            <a:ext cx="915807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139D4F7-CAC2-4356-BE6C-CE38F7817C93}"/>
              </a:ext>
            </a:extLst>
          </p:cNvPr>
          <p:cNvSpPr/>
          <p:nvPr/>
        </p:nvSpPr>
        <p:spPr>
          <a:xfrm>
            <a:off x="1106573" y="4403551"/>
            <a:ext cx="189805" cy="190500"/>
          </a:xfrm>
          <a:prstGeom prst="ellipse">
            <a:avLst/>
          </a:prstGeom>
          <a:solidFill>
            <a:srgbClr val="2EB1B4"/>
          </a:solidFill>
          <a:ln>
            <a:solidFill>
              <a:srgbClr val="03A1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Circle: Hollow 80">
            <a:extLst>
              <a:ext uri="{FF2B5EF4-FFF2-40B4-BE49-F238E27FC236}">
                <a16:creationId xmlns:a16="http://schemas.microsoft.com/office/drawing/2014/main" id="{E6E828BC-5FB0-4049-8322-D1B1070F9EF1}"/>
              </a:ext>
            </a:extLst>
          </p:cNvPr>
          <p:cNvSpPr/>
          <p:nvPr/>
        </p:nvSpPr>
        <p:spPr>
          <a:xfrm>
            <a:off x="989394" y="4284488"/>
            <a:ext cx="427061" cy="428626"/>
          </a:xfrm>
          <a:prstGeom prst="donut">
            <a:avLst>
              <a:gd name="adj" fmla="val 5281"/>
            </a:avLst>
          </a:prstGeom>
          <a:solidFill>
            <a:srgbClr val="0BA4A7"/>
          </a:solidFill>
          <a:ln>
            <a:solidFill>
              <a:srgbClr val="03A1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Circle: Hollow 81">
            <a:extLst>
              <a:ext uri="{FF2B5EF4-FFF2-40B4-BE49-F238E27FC236}">
                <a16:creationId xmlns:a16="http://schemas.microsoft.com/office/drawing/2014/main" id="{92696991-47F1-484F-BB6A-15E0E34B6C7E}"/>
              </a:ext>
            </a:extLst>
          </p:cNvPr>
          <p:cNvSpPr/>
          <p:nvPr/>
        </p:nvSpPr>
        <p:spPr>
          <a:xfrm>
            <a:off x="857008" y="4151616"/>
            <a:ext cx="691836" cy="694370"/>
          </a:xfrm>
          <a:prstGeom prst="donut">
            <a:avLst>
              <a:gd name="adj" fmla="val 2879"/>
            </a:avLst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B20A34A-5942-4E2F-AACF-63C57BF9C770}"/>
              </a:ext>
            </a:extLst>
          </p:cNvPr>
          <p:cNvGrpSpPr/>
          <p:nvPr/>
        </p:nvGrpSpPr>
        <p:grpSpPr>
          <a:xfrm>
            <a:off x="3906135" y="2446430"/>
            <a:ext cx="919162" cy="919162"/>
            <a:chOff x="3389075" y="3535738"/>
            <a:chExt cx="919162" cy="919162"/>
          </a:xfrm>
        </p:grpSpPr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26D3C5B9-DBDA-4ECF-B445-F4FEAC07EC39}"/>
                </a:ext>
              </a:extLst>
            </p:cNvPr>
            <p:cNvSpPr/>
            <p:nvPr/>
          </p:nvSpPr>
          <p:spPr>
            <a:xfrm rot="5400000">
              <a:off x="3389075" y="3535738"/>
              <a:ext cx="919162" cy="919162"/>
            </a:xfrm>
            <a:prstGeom prst="arc">
              <a:avLst>
                <a:gd name="adj1" fmla="val 5420354"/>
                <a:gd name="adj2" fmla="val 10853341"/>
              </a:avLst>
            </a:prstGeom>
            <a:ln w="1905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A48FAE8-B529-4E03-846B-1EB88E57D6EB}"/>
                </a:ext>
              </a:extLst>
            </p:cNvPr>
            <p:cNvSpPr/>
            <p:nvPr/>
          </p:nvSpPr>
          <p:spPr>
            <a:xfrm>
              <a:off x="3753406" y="3900069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solidFill>
                <a:srgbClr val="EE95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ircle: Hollow 91">
              <a:extLst>
                <a:ext uri="{FF2B5EF4-FFF2-40B4-BE49-F238E27FC236}">
                  <a16:creationId xmlns:a16="http://schemas.microsoft.com/office/drawing/2014/main" id="{BB32A9C2-F016-44BF-885B-8CD78F2A3785}"/>
                </a:ext>
              </a:extLst>
            </p:cNvPr>
            <p:cNvSpPr/>
            <p:nvPr/>
          </p:nvSpPr>
          <p:spPr>
            <a:xfrm>
              <a:off x="3634343" y="3781006"/>
              <a:ext cx="428626" cy="428626"/>
            </a:xfrm>
            <a:prstGeom prst="donut">
              <a:avLst>
                <a:gd name="adj" fmla="val 5281"/>
              </a:avLst>
            </a:prstGeom>
            <a:solidFill>
              <a:srgbClr val="EE9524"/>
            </a:solidFill>
            <a:ln>
              <a:solidFill>
                <a:srgbClr val="EE95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Circle: Hollow 93">
              <a:extLst>
                <a:ext uri="{FF2B5EF4-FFF2-40B4-BE49-F238E27FC236}">
                  <a16:creationId xmlns:a16="http://schemas.microsoft.com/office/drawing/2014/main" id="{1BAA3516-62BF-49DB-A5D0-4967D0C5F746}"/>
                </a:ext>
              </a:extLst>
            </p:cNvPr>
            <p:cNvSpPr/>
            <p:nvPr/>
          </p:nvSpPr>
          <p:spPr>
            <a:xfrm>
              <a:off x="3501471" y="3648134"/>
              <a:ext cx="694370" cy="694370"/>
            </a:xfrm>
            <a:prstGeom prst="donut">
              <a:avLst>
                <a:gd name="adj" fmla="val 2879"/>
              </a:avLst>
            </a:prstGeom>
            <a:ln w="1905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5EDB4A9-E723-416D-AA85-ED0054462AA0}"/>
              </a:ext>
            </a:extLst>
          </p:cNvPr>
          <p:cNvCxnSpPr>
            <a:cxnSpLocks/>
            <a:stCxn id="94" idx="0"/>
          </p:cNvCxnSpPr>
          <p:nvPr/>
        </p:nvCxnSpPr>
        <p:spPr>
          <a:xfrm flipH="1" flipV="1">
            <a:off x="4364876" y="1861170"/>
            <a:ext cx="840" cy="697656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72BF0D4F-F128-4B7B-A361-0E7BF3E146DD}"/>
              </a:ext>
            </a:extLst>
          </p:cNvPr>
          <p:cNvSpPr txBox="1">
            <a:spLocks/>
          </p:cNvSpPr>
          <p:nvPr/>
        </p:nvSpPr>
        <p:spPr>
          <a:xfrm>
            <a:off x="334076" y="294997"/>
            <a:ext cx="5117947" cy="4907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gneto" panose="04030805050802020D02" pitchFamily="82" charset="0"/>
              </a:rPr>
              <a:t>Steps Involved: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A0EC45-5336-4FA2-A302-212BEB107BE5}"/>
              </a:ext>
            </a:extLst>
          </p:cNvPr>
          <p:cNvGrpSpPr/>
          <p:nvPr/>
        </p:nvGrpSpPr>
        <p:grpSpPr>
          <a:xfrm>
            <a:off x="20788" y="2677024"/>
            <a:ext cx="2643048" cy="1324915"/>
            <a:chOff x="-88330" y="2818780"/>
            <a:chExt cx="2193374" cy="1324915"/>
          </a:xfrm>
          <a:solidFill>
            <a:schemeClr val="bg1">
              <a:lumMod val="95000"/>
              <a:lumOff val="5000"/>
            </a:schemeClr>
          </a:solidFill>
        </p:grpSpPr>
        <p:sp>
          <p:nvSpPr>
            <p:cNvPr id="11" name="Scroll: Vertical 10">
              <a:extLst>
                <a:ext uri="{FF2B5EF4-FFF2-40B4-BE49-F238E27FC236}">
                  <a16:creationId xmlns:a16="http://schemas.microsoft.com/office/drawing/2014/main" id="{BBDEC295-AB68-4C11-9D89-855729B3786A}"/>
                </a:ext>
              </a:extLst>
            </p:cNvPr>
            <p:cNvSpPr/>
            <p:nvPr/>
          </p:nvSpPr>
          <p:spPr>
            <a:xfrm rot="16200000">
              <a:off x="345899" y="2384551"/>
              <a:ext cx="1324915" cy="2193374"/>
            </a:xfrm>
            <a:prstGeom prst="verticalScroll">
              <a:avLst/>
            </a:prstGeom>
            <a:grpFill/>
            <a:ln>
              <a:solidFill>
                <a:schemeClr val="tx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969489-7A21-4221-A302-1446261F1666}"/>
                </a:ext>
              </a:extLst>
            </p:cNvPr>
            <p:cNvSpPr txBox="1"/>
            <p:nvPr/>
          </p:nvSpPr>
          <p:spPr>
            <a:xfrm>
              <a:off x="78591" y="3144214"/>
              <a:ext cx="1995021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rgbClr val="007FDE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https://drive.google.com/file/d/19BOhwz52NUY3dg8XErVYglctpr5sjTy4/view</a:t>
              </a:r>
              <a:endParaRPr lang="en-IN" sz="1200" dirty="0">
                <a:solidFill>
                  <a:srgbClr val="007FDE"/>
                </a:solidFill>
              </a:endParaRPr>
            </a:p>
          </p:txBody>
        </p:sp>
      </p:grpSp>
      <p:pic>
        <p:nvPicPr>
          <p:cNvPr id="15" name="Graphic 14" descr="Download from cloud">
            <a:extLst>
              <a:ext uri="{FF2B5EF4-FFF2-40B4-BE49-F238E27FC236}">
                <a16:creationId xmlns:a16="http://schemas.microsoft.com/office/drawing/2014/main" id="{5819C14C-5A45-43F6-95A0-F89DE6D80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504" y="1994587"/>
            <a:ext cx="833941" cy="83394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40875E1-61D6-4C68-AEF5-8BC133022B1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2284" y="3561281"/>
            <a:ext cx="2920239" cy="23036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ACAB274-434C-42B6-95E5-061C929A98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20514" r="20248" b="6472"/>
          <a:stretch/>
        </p:blipFill>
        <p:spPr>
          <a:xfrm>
            <a:off x="9505883" y="3640231"/>
            <a:ext cx="2483478" cy="230366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C2AEAE7-08A1-407A-9077-4472A42500F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6531" y="1111023"/>
            <a:ext cx="3151661" cy="259383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CE61D41-3DFA-48FB-B939-4C781C94DBBF}"/>
              </a:ext>
            </a:extLst>
          </p:cNvPr>
          <p:cNvSpPr txBox="1"/>
          <p:nvPr/>
        </p:nvSpPr>
        <p:spPr>
          <a:xfrm>
            <a:off x="10419368" y="-5971"/>
            <a:ext cx="2079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</a:schemeClr>
                </a:solidFill>
                <a:latin typeface="Tw Cen MT" panose="020B0602020104020603" pitchFamily="34" charset="0"/>
              </a:rPr>
              <a:t>research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A37C7D9-9A08-49DC-84BD-57C4EDA5ABFA}"/>
              </a:ext>
            </a:extLst>
          </p:cNvPr>
          <p:cNvSpPr/>
          <p:nvPr/>
        </p:nvSpPr>
        <p:spPr>
          <a:xfrm rot="16200000">
            <a:off x="9910493" y="-403702"/>
            <a:ext cx="635529" cy="146608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B3A2AAB-B802-4373-8457-245588884DBC}"/>
              </a:ext>
            </a:extLst>
          </p:cNvPr>
          <p:cNvSpPr txBox="1"/>
          <p:nvPr/>
        </p:nvSpPr>
        <p:spPr>
          <a:xfrm>
            <a:off x="9222271" y="9878"/>
            <a:ext cx="2079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</a:schemeClr>
                </a:solidFill>
                <a:latin typeface="Tw Cen MT" panose="020B0602020104020603" pitchFamily="34" charset="0"/>
              </a:rPr>
              <a:t>process</a:t>
            </a:r>
          </a:p>
        </p:txBody>
      </p:sp>
      <p:pic>
        <p:nvPicPr>
          <p:cNvPr id="3" name="Graphic 2" descr="Magnifying glass">
            <a:hlinkClick r:id="rId12" action="ppaction://hlinksldjump"/>
            <a:extLst>
              <a:ext uri="{FF2B5EF4-FFF2-40B4-BE49-F238E27FC236}">
                <a16:creationId xmlns:a16="http://schemas.microsoft.com/office/drawing/2014/main" id="{4B488F9B-39E2-4971-A0A9-23D7D2953F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54661" y="3547608"/>
            <a:ext cx="720019" cy="720019"/>
          </a:xfrm>
          <a:prstGeom prst="rect">
            <a:avLst/>
          </a:prstGeom>
        </p:spPr>
      </p:pic>
      <p:pic>
        <p:nvPicPr>
          <p:cNvPr id="56" name="Graphic 55" descr="Magnifying glass">
            <a:hlinkClick r:id="rId15" action="ppaction://hlinksldjump"/>
            <a:extLst>
              <a:ext uri="{FF2B5EF4-FFF2-40B4-BE49-F238E27FC236}">
                <a16:creationId xmlns:a16="http://schemas.microsoft.com/office/drawing/2014/main" id="{6F440676-3352-4867-83FD-6CB6799ED0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70420" y="3101358"/>
            <a:ext cx="720019" cy="720019"/>
          </a:xfrm>
          <a:prstGeom prst="rect">
            <a:avLst/>
          </a:prstGeom>
        </p:spPr>
      </p:pic>
      <p:pic>
        <p:nvPicPr>
          <p:cNvPr id="57" name="Graphic 56" descr="Magnifying glass">
            <a:hlinkClick r:id="rId18" action="ppaction://hlinksldjump"/>
            <a:extLst>
              <a:ext uri="{FF2B5EF4-FFF2-40B4-BE49-F238E27FC236}">
                <a16:creationId xmlns:a16="http://schemas.microsoft.com/office/drawing/2014/main" id="{8139EE42-8D01-4368-B49C-209EE7E08D2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738935" y="3160052"/>
            <a:ext cx="720019" cy="720019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CD841026-C399-445F-9DF5-5671511BCEE6}"/>
              </a:ext>
            </a:extLst>
          </p:cNvPr>
          <p:cNvSpPr/>
          <p:nvPr/>
        </p:nvSpPr>
        <p:spPr>
          <a:xfrm>
            <a:off x="4306190" y="1803000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Play">
            <a:hlinkClick r:id="rId21" action="ppaction://hlinksldjump"/>
            <a:extLst>
              <a:ext uri="{FF2B5EF4-FFF2-40B4-BE49-F238E27FC236}">
                <a16:creationId xmlns:a16="http://schemas.microsoft.com/office/drawing/2014/main" id="{D74C47B2-A201-4FFB-9178-706F376CD45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580082" y="6192773"/>
            <a:ext cx="622899" cy="533803"/>
          </a:xfrm>
          <a:prstGeom prst="rect">
            <a:avLst/>
          </a:prstGeom>
        </p:spPr>
      </p:pic>
      <p:pic>
        <p:nvPicPr>
          <p:cNvPr id="2" name="Graphic 1" descr="House">
            <a:hlinkClick r:id="rId2" action="ppaction://hlinksldjump"/>
            <a:extLst>
              <a:ext uri="{FF2B5EF4-FFF2-40B4-BE49-F238E27FC236}">
                <a16:creationId xmlns:a16="http://schemas.microsoft.com/office/drawing/2014/main" id="{34F12E1C-9F2D-4405-866F-FDF7CD82C13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946699" y="6141908"/>
            <a:ext cx="635531" cy="6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21862"/>
      </p:ext>
    </p:extLst>
  </p:cSld>
  <p:clrMapOvr>
    <a:masterClrMapping/>
  </p:clrMapOvr>
  <p:transition spd="slow">
    <p:cover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76439-3329-49EE-9655-41A447B0F680}"/>
              </a:ext>
            </a:extLst>
          </p:cNvPr>
          <p:cNvSpPr txBox="1"/>
          <p:nvPr/>
        </p:nvSpPr>
        <p:spPr>
          <a:xfrm>
            <a:off x="203454" y="235958"/>
            <a:ext cx="6094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gneto" panose="04030805050802020D02" pitchFamily="82" charset="0"/>
              </a:rPr>
              <a:t>Collected Dataset: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43B27B-8B1B-4CA5-BD6A-2CE197B74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263257"/>
              </p:ext>
            </p:extLst>
          </p:nvPr>
        </p:nvGraphicFramePr>
        <p:xfrm>
          <a:off x="1169810" y="936684"/>
          <a:ext cx="9044037" cy="5208080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965894">
                  <a:extLst>
                    <a:ext uri="{9D8B030D-6E8A-4147-A177-3AD203B41FA5}">
                      <a16:colId xmlns:a16="http://schemas.microsoft.com/office/drawing/2014/main" val="2427701229"/>
                    </a:ext>
                  </a:extLst>
                </a:gridCol>
                <a:gridCol w="1720926">
                  <a:extLst>
                    <a:ext uri="{9D8B030D-6E8A-4147-A177-3AD203B41FA5}">
                      <a16:colId xmlns:a16="http://schemas.microsoft.com/office/drawing/2014/main" val="272947053"/>
                    </a:ext>
                  </a:extLst>
                </a:gridCol>
                <a:gridCol w="1966002">
                  <a:extLst>
                    <a:ext uri="{9D8B030D-6E8A-4147-A177-3AD203B41FA5}">
                      <a16:colId xmlns:a16="http://schemas.microsoft.com/office/drawing/2014/main" val="3367073606"/>
                    </a:ext>
                  </a:extLst>
                </a:gridCol>
                <a:gridCol w="1632057">
                  <a:extLst>
                    <a:ext uri="{9D8B030D-6E8A-4147-A177-3AD203B41FA5}">
                      <a16:colId xmlns:a16="http://schemas.microsoft.com/office/drawing/2014/main" val="140933892"/>
                    </a:ext>
                  </a:extLst>
                </a:gridCol>
                <a:gridCol w="2759158">
                  <a:extLst>
                    <a:ext uri="{9D8B030D-6E8A-4147-A177-3AD203B41FA5}">
                      <a16:colId xmlns:a16="http://schemas.microsoft.com/office/drawing/2014/main" val="3666359294"/>
                    </a:ext>
                  </a:extLst>
                </a:gridCol>
              </a:tblGrid>
              <a:tr h="1028656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CustomerID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Age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Annual Income (k$)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Spending Score (1-100)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12747182"/>
                  </a:ext>
                </a:extLst>
              </a:tr>
              <a:tr h="522428">
                <a:tc>
                  <a:txBody>
                    <a:bodyPr/>
                    <a:lstStyle/>
                    <a:p>
                      <a:r>
                        <a:rPr lang="en-IN"/>
                        <a:t>count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200.000000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200.000000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200.000000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200.000000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942180083"/>
                  </a:ext>
                </a:extLst>
              </a:tr>
              <a:tr h="522428">
                <a:tc>
                  <a:txBody>
                    <a:bodyPr/>
                    <a:lstStyle/>
                    <a:p>
                      <a:r>
                        <a:rPr lang="en-IN"/>
                        <a:t>mean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100.500000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38.850000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60.560000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50.200000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855143566"/>
                  </a:ext>
                </a:extLst>
              </a:tr>
              <a:tr h="522428">
                <a:tc>
                  <a:txBody>
                    <a:bodyPr/>
                    <a:lstStyle/>
                    <a:p>
                      <a:r>
                        <a:rPr lang="en-IN"/>
                        <a:t>std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57.879185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13.969007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26.264721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25.823522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37201611"/>
                  </a:ext>
                </a:extLst>
              </a:tr>
              <a:tr h="522428">
                <a:tc>
                  <a:txBody>
                    <a:bodyPr/>
                    <a:lstStyle/>
                    <a:p>
                      <a:r>
                        <a:rPr lang="en-IN"/>
                        <a:t>min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1.000000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18.000000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15.000000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1.000000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100062213"/>
                  </a:ext>
                </a:extLst>
              </a:tr>
              <a:tr h="522428">
                <a:tc>
                  <a:txBody>
                    <a:bodyPr/>
                    <a:lstStyle/>
                    <a:p>
                      <a:r>
                        <a:rPr lang="en-IN"/>
                        <a:t>25%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50.750000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28.750000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41.500000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34.750000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646483979"/>
                  </a:ext>
                </a:extLst>
              </a:tr>
              <a:tr h="522428">
                <a:tc>
                  <a:txBody>
                    <a:bodyPr/>
                    <a:lstStyle/>
                    <a:p>
                      <a:r>
                        <a:rPr lang="en-IN"/>
                        <a:t>50%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100.500000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36.000000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61.500000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50.000000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996644562"/>
                  </a:ext>
                </a:extLst>
              </a:tr>
              <a:tr h="522428">
                <a:tc>
                  <a:txBody>
                    <a:bodyPr/>
                    <a:lstStyle/>
                    <a:p>
                      <a:r>
                        <a:rPr lang="en-IN"/>
                        <a:t>75%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150.250000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49.000000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78.000000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73.000000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72678612"/>
                  </a:ext>
                </a:extLst>
              </a:tr>
              <a:tr h="522428">
                <a:tc>
                  <a:txBody>
                    <a:bodyPr/>
                    <a:lstStyle/>
                    <a:p>
                      <a:r>
                        <a:rPr lang="en-IN"/>
                        <a:t>max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200.000000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70.000000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137.000000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99.000000</a:t>
                      </a:r>
                    </a:p>
                  </a:txBody>
                  <a:tcPr anchor="ctr"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166081604"/>
                  </a:ext>
                </a:extLst>
              </a:tr>
            </a:tbl>
          </a:graphicData>
        </a:graphic>
      </p:graphicFrame>
      <p:pic>
        <p:nvPicPr>
          <p:cNvPr id="2" name="Graphic 1" descr="House">
            <a:hlinkClick r:id="rId2" action="ppaction://hlinksldjump"/>
            <a:extLst>
              <a:ext uri="{FF2B5EF4-FFF2-40B4-BE49-F238E27FC236}">
                <a16:creationId xmlns:a16="http://schemas.microsoft.com/office/drawing/2014/main" id="{FEC12A91-86E8-4426-8804-974940113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6469" y="6222469"/>
            <a:ext cx="635531" cy="6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32252"/>
      </p:ext>
    </p:extLst>
  </p:cSld>
  <p:clrMapOvr>
    <a:masterClrMapping/>
  </p:clrMapOvr>
  <p:transition spd="slow">
    <p:cover dir="r"/>
  </p:transition>
</p:sld>
</file>

<file path=ppt/theme/theme1.xml><?xml version="1.0" encoding="utf-8"?>
<a:theme xmlns:a="http://schemas.openxmlformats.org/drawingml/2006/main" name="Office Theme">
  <a:themeElements>
    <a:clrScheme name="5-point Theme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DB615C"/>
      </a:accent1>
      <a:accent2>
        <a:srgbClr val="5CA683"/>
      </a:accent2>
      <a:accent3>
        <a:srgbClr val="F1B72D"/>
      </a:accent3>
      <a:accent4>
        <a:srgbClr val="DB615C"/>
      </a:accent4>
      <a:accent5>
        <a:srgbClr val="5CA683"/>
      </a:accent5>
      <a:accent6>
        <a:srgbClr val="F1B72D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5-point Theme">
    <a:dk1>
      <a:sysClr val="windowText" lastClr="000000"/>
    </a:dk1>
    <a:lt1>
      <a:sysClr val="window" lastClr="FFFFFF"/>
    </a:lt1>
    <a:dk2>
      <a:srgbClr val="757070"/>
    </a:dk2>
    <a:lt2>
      <a:srgbClr val="E7E6E6"/>
    </a:lt2>
    <a:accent1>
      <a:srgbClr val="DB615C"/>
    </a:accent1>
    <a:accent2>
      <a:srgbClr val="5CA683"/>
    </a:accent2>
    <a:accent3>
      <a:srgbClr val="F1B72D"/>
    </a:accent3>
    <a:accent4>
      <a:srgbClr val="DB615C"/>
    </a:accent4>
    <a:accent5>
      <a:srgbClr val="5CA683"/>
    </a:accent5>
    <a:accent6>
      <a:srgbClr val="F1B72D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SWOT Style">
    <a:dk1>
      <a:sysClr val="windowText" lastClr="000000"/>
    </a:dk1>
    <a:lt1>
      <a:sysClr val="window" lastClr="FFFFFF"/>
    </a:lt1>
    <a:dk2>
      <a:srgbClr val="3F3F3F"/>
    </a:dk2>
    <a:lt2>
      <a:srgbClr val="E7E6E6"/>
    </a:lt2>
    <a:accent1>
      <a:srgbClr val="3C5D7A"/>
    </a:accent1>
    <a:accent2>
      <a:srgbClr val="92667D"/>
    </a:accent2>
    <a:accent3>
      <a:srgbClr val="D17083"/>
    </a:accent3>
    <a:accent4>
      <a:srgbClr val="FF788B"/>
    </a:accent4>
    <a:accent5>
      <a:srgbClr val="3C5D7A"/>
    </a:accent5>
    <a:accent6>
      <a:srgbClr val="92667D"/>
    </a:accent6>
    <a:hlink>
      <a:srgbClr val="0563C1"/>
    </a:hlink>
    <a:folHlink>
      <a:srgbClr val="954F72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0">
    <wetp:webextensionref xmlns:r="http://schemas.openxmlformats.org/officeDocument/2006/relationships" r:id="rId1"/>
  </wetp:taskpane>
  <wetp:taskpane dockstate="right" visibility="0" width="438" row="1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E7E96638-8EC4-41B7-8B6F-B3D05E3E9D01}">
  <we:reference id="wa104381063" version="1.0.0.1" store="en-US" storeType="OMEX"/>
  <we:alternateReferences>
    <we:reference id="WA104381063" version="1.0.0.1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2E513FB3-5151-4114-A7A2-16C5B4F25E91}">
  <we:reference id="wa104380907" version="1.0.0.0" store="en-US" storeType="OMEX"/>
  <we:alternateReferences>
    <we:reference id="WA104380907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7800</TotalTime>
  <Words>1450</Words>
  <Application>Microsoft Office PowerPoint</Application>
  <PresentationFormat>Widescreen</PresentationFormat>
  <Paragraphs>372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0" baseType="lpstr">
      <vt:lpstr>Arial</vt:lpstr>
      <vt:lpstr>Bebas Neue Bold</vt:lpstr>
      <vt:lpstr>Calibri</vt:lpstr>
      <vt:lpstr>Calibri Light</vt:lpstr>
      <vt:lpstr>Colonna MT</vt:lpstr>
      <vt:lpstr>Copperplate Gothic Bold</vt:lpstr>
      <vt:lpstr>Economica</vt:lpstr>
      <vt:lpstr>Fira Sans</vt:lpstr>
      <vt:lpstr>Lucida Handwriting</vt:lpstr>
      <vt:lpstr>Magneto</vt:lpstr>
      <vt:lpstr>Rockwell Extra Bold</vt:lpstr>
      <vt:lpstr>Stencil</vt:lpstr>
      <vt:lpstr>Symbol</vt:lpstr>
      <vt:lpstr>Tw Cen MT</vt:lpstr>
      <vt:lpstr>Office Theme</vt:lpstr>
      <vt:lpstr>PowerPoint Presentation</vt:lpstr>
      <vt:lpstr>PowerPoint Presentation</vt:lpstr>
      <vt:lpstr>Customer Segmentation: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Analysing the Clusters:</vt:lpstr>
      <vt:lpstr>Young Moderate Spenders</vt:lpstr>
      <vt:lpstr>Middle-aged Moderate Spenders</vt:lpstr>
      <vt:lpstr>Young Spendthrifts</vt:lpstr>
      <vt:lpstr>Prime Customers</vt:lpstr>
      <vt:lpstr>Low Budget Methodical Customers</vt:lpstr>
      <vt:lpstr>Middle-aged, High Earner, Low Spenders</vt:lpstr>
      <vt:lpstr>Conclusion: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Twinkle Paul</cp:lastModifiedBy>
  <cp:revision>134</cp:revision>
  <dcterms:created xsi:type="dcterms:W3CDTF">2017-01-05T13:17:27Z</dcterms:created>
  <dcterms:modified xsi:type="dcterms:W3CDTF">2020-09-01T16:21:34Z</dcterms:modified>
</cp:coreProperties>
</file>